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  <p:sldMasterId id="2147483699" r:id="rId2"/>
  </p:sldMasterIdLst>
  <p:notesMasterIdLst>
    <p:notesMasterId r:id="rId43"/>
  </p:notesMasterIdLst>
  <p:handoutMasterIdLst>
    <p:handoutMasterId r:id="rId44"/>
  </p:handoutMasterIdLst>
  <p:sldIdLst>
    <p:sldId id="256" r:id="rId3"/>
    <p:sldId id="2147471942" r:id="rId4"/>
    <p:sldId id="2147471962" r:id="rId5"/>
    <p:sldId id="2147471922" r:id="rId6"/>
    <p:sldId id="2147471940" r:id="rId7"/>
    <p:sldId id="279" r:id="rId8"/>
    <p:sldId id="2147471994" r:id="rId9"/>
    <p:sldId id="2147471941" r:id="rId10"/>
    <p:sldId id="2147471996" r:id="rId11"/>
    <p:sldId id="2147471997" r:id="rId12"/>
    <p:sldId id="258" r:id="rId13"/>
    <p:sldId id="277" r:id="rId14"/>
    <p:sldId id="2147471939" r:id="rId15"/>
    <p:sldId id="2147471944" r:id="rId16"/>
    <p:sldId id="2147471963" r:id="rId17"/>
    <p:sldId id="2147471946" r:id="rId18"/>
    <p:sldId id="2147471947" r:id="rId19"/>
    <p:sldId id="2147471943" r:id="rId20"/>
    <p:sldId id="514" r:id="rId21"/>
    <p:sldId id="2147471975" r:id="rId22"/>
    <p:sldId id="2147472004" r:id="rId23"/>
    <p:sldId id="278" r:id="rId24"/>
    <p:sldId id="285" r:id="rId25"/>
    <p:sldId id="2147471973" r:id="rId26"/>
    <p:sldId id="2147471951" r:id="rId27"/>
    <p:sldId id="2147471964" r:id="rId28"/>
    <p:sldId id="2147472001" r:id="rId29"/>
    <p:sldId id="280" r:id="rId30"/>
    <p:sldId id="2147471960" r:id="rId31"/>
    <p:sldId id="2147471970" r:id="rId32"/>
    <p:sldId id="2147471989" r:id="rId33"/>
    <p:sldId id="2147472002" r:id="rId34"/>
    <p:sldId id="2147472003" r:id="rId35"/>
    <p:sldId id="2147472005" r:id="rId36"/>
    <p:sldId id="2147471990" r:id="rId37"/>
    <p:sldId id="2147471959" r:id="rId38"/>
    <p:sldId id="2147472006" r:id="rId39"/>
    <p:sldId id="2147472007" r:id="rId40"/>
    <p:sldId id="2147471967" r:id="rId41"/>
    <p:sldId id="2147471993" r:id="rId42"/>
  </p:sldIdLst>
  <p:sldSz cx="11520488" cy="6480175"/>
  <p:notesSz cx="6799263" cy="9929813"/>
  <p:defaultTextStyle>
    <a:defPPr>
      <a:defRPr lang="de-DE"/>
    </a:defPPr>
    <a:lvl1pPr algn="l" defTabSz="861021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430512" indent="25326" algn="l" defTabSz="861021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861021" indent="50648" algn="l" defTabSz="861021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291534" indent="75970" algn="l" defTabSz="861021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1722042" indent="101296" algn="l" defTabSz="861021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2279173" algn="l" defTabSz="91167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6pPr>
    <a:lvl7pPr marL="2735014" algn="l" defTabSz="91167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7pPr>
    <a:lvl8pPr marL="3190840" algn="l" defTabSz="91167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8pPr>
    <a:lvl9pPr marL="3646677" algn="l" defTabSz="911671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4" userDrawn="1">
          <p15:clr>
            <a:srgbClr val="A4A3A4"/>
          </p15:clr>
        </p15:guide>
        <p15:guide id="2" orient="horz" pos="794" userDrawn="1">
          <p15:clr>
            <a:srgbClr val="A4A3A4"/>
          </p15:clr>
        </p15:guide>
        <p15:guide id="3" orient="horz" pos="1633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orient="horz" pos="3629" userDrawn="1">
          <p15:clr>
            <a:srgbClr val="A4A3A4"/>
          </p15:clr>
        </p15:guide>
        <p15:guide id="6" orient="horz" pos="3855" userDrawn="1">
          <p15:clr>
            <a:srgbClr val="A4A3A4"/>
          </p15:clr>
        </p15:guide>
        <p15:guide id="7" pos="7014" userDrawn="1">
          <p15:clr>
            <a:srgbClr val="A4A3A4"/>
          </p15:clr>
        </p15:guide>
        <p15:guide id="8" pos="1270" userDrawn="1">
          <p15:clr>
            <a:srgbClr val="A4A3A4"/>
          </p15:clr>
        </p15:guide>
        <p15:guide id="9" userDrawn="1">
          <p15:clr>
            <a:srgbClr val="A4A3A4"/>
          </p15:clr>
        </p15:guide>
        <p15:guide id="10" pos="7256" userDrawn="1">
          <p15:clr>
            <a:srgbClr val="A4A3A4"/>
          </p15:clr>
        </p15:guide>
        <p15:guide id="11" pos="4293" userDrawn="1">
          <p15:clr>
            <a:srgbClr val="A4A3A4"/>
          </p15:clr>
        </p15:guide>
        <p15:guide id="12" pos="45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747"/>
    <a:srgbClr val="459DD7"/>
    <a:srgbClr val="313131"/>
    <a:srgbClr val="F9F6F5"/>
    <a:srgbClr val="FFFFFF"/>
    <a:srgbClr val="3B9ED6"/>
    <a:srgbClr val="B2B2B2"/>
    <a:srgbClr val="EAEAEA"/>
    <a:srgbClr val="555359"/>
    <a:srgbClr val="B6D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9" autoAdjust="0"/>
    <p:restoredTop sz="93469" autoAdjust="0"/>
  </p:normalViewPr>
  <p:slideViewPr>
    <p:cSldViewPr>
      <p:cViewPr varScale="1">
        <p:scale>
          <a:sx n="122" d="100"/>
          <a:sy n="122" d="100"/>
        </p:scale>
        <p:origin x="800" y="184"/>
      </p:cViewPr>
      <p:guideLst>
        <p:guide orient="horz" pos="3674"/>
        <p:guide orient="horz" pos="794"/>
        <p:guide orient="horz" pos="1633"/>
        <p:guide orient="horz"/>
        <p:guide orient="horz" pos="3629"/>
        <p:guide orient="horz" pos="3855"/>
        <p:guide pos="7014"/>
        <p:guide pos="1270"/>
        <p:guide/>
        <p:guide pos="7256"/>
        <p:guide pos="4293"/>
        <p:guide pos="45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45" d="100"/>
          <a:sy n="45" d="100"/>
        </p:scale>
        <p:origin x="1588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Einnahmen</c:v>
                </c:pt>
              </c:strCache>
            </c:strRef>
          </c:tx>
          <c:dPt>
            <c:idx val="0"/>
            <c:bubble3D val="0"/>
            <c:spPr>
              <a:solidFill>
                <a:srgbClr val="459D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00-0149-B1A6-90C88C662ADA}"/>
              </c:ext>
            </c:extLst>
          </c:dPt>
          <c:dPt>
            <c:idx val="1"/>
            <c:bubble3D val="0"/>
            <c:spPr>
              <a:solidFill>
                <a:srgbClr val="A0C7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400-0149-B1A6-90C88C662A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00-0149-B1A6-90C88C662A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400-0149-B1A6-90C88C662ADA}"/>
              </c:ext>
            </c:extLst>
          </c:dPt>
          <c:dLbls>
            <c:dLbl>
              <c:idx val="0"/>
              <c:layout>
                <c:manualLayout>
                  <c:x val="-1.316812387759889E-2"/>
                  <c:y val="-0.4598254461196713"/>
                </c:manualLayout>
              </c:layout>
              <c:spPr>
                <a:xfrm>
                  <a:off x="6325318" y="702122"/>
                  <a:ext cx="2240433" cy="524759"/>
                </a:xfrm>
                <a:solidFill>
                  <a:prstClr val="white"/>
                </a:solidFill>
                <a:ln w="9525" cap="flat" cmpd="sng" algn="ctr">
                  <a:solidFill>
                    <a:srgbClr val="459DD7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59DD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3768"/>
                        <a:gd name="adj2" fmla="val 12647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811285462345157"/>
                      <c:h val="0.103358894729761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400-0149-B1A6-90C88C662ADA}"/>
                </c:ext>
              </c:extLst>
            </c:dLbl>
            <c:dLbl>
              <c:idx val="1"/>
              <c:layout>
                <c:manualLayout>
                  <c:x val="6.3856184271707129E-3"/>
                  <c:y val="0.22117823376810622"/>
                </c:manualLayout>
              </c:layout>
              <c:spPr>
                <a:xfrm>
                  <a:off x="55427" y="3943217"/>
                  <a:ext cx="2469490" cy="506306"/>
                </a:xfrm>
                <a:solidFill>
                  <a:prstClr val="white"/>
                </a:solidFill>
                <a:ln w="9525" cap="flat" cmpd="sng" algn="ctr">
                  <a:solidFill>
                    <a:srgbClr val="459DD7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59DD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3426"/>
                        <a:gd name="adj2" fmla="val -17884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450186703950614"/>
                      <c:h val="9.972450575205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400-0149-B1A6-90C88C662ADA}"/>
                </c:ext>
              </c:extLst>
            </c:dLbl>
            <c:dLbl>
              <c:idx val="2"/>
              <c:layout>
                <c:manualLayout>
                  <c:x val="-6.496299145317308E-2"/>
                  <c:y val="0.16860085039632619"/>
                </c:manualLayout>
              </c:layout>
              <c:spPr>
                <a:solidFill>
                  <a:prstClr val="white"/>
                </a:solidFill>
                <a:ln>
                  <a:solidFill>
                    <a:srgbClr val="459DD7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59DD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208834971559765"/>
                      <c:h val="0.1343325062956252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400-0149-B1A6-90C88C662ADA}"/>
                </c:ext>
              </c:extLst>
            </c:dLbl>
            <c:dLbl>
              <c:idx val="3"/>
              <c:layout>
                <c:manualLayout>
                  <c:x val="-0.13341918173440687"/>
                  <c:y val="1.6431496109397446E-2"/>
                </c:manualLayout>
              </c:layout>
              <c:spPr>
                <a:xfrm>
                  <a:off x="153786" y="81411"/>
                  <a:ext cx="2026959" cy="888205"/>
                </a:xfrm>
                <a:solidFill>
                  <a:prstClr val="white"/>
                </a:solidFill>
                <a:ln w="9525" cap="flat" cmpd="sng" algn="ctr">
                  <a:solidFill>
                    <a:srgbClr val="459DD7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459DD7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27710"/>
                        <a:gd name="adj2" fmla="val -48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928931406985879"/>
                      <c:h val="0.17926763870003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400-0149-B1A6-90C88C662ADA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585857">
                    <a:lumMod val="25000"/>
                    <a:lumOff val="75000"/>
                  </a:srgb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31313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Tabelle1!$A$2:$A$5</c:f>
              <c:strCache>
                <c:ptCount val="4"/>
                <c:pt idx="0">
                  <c:v>Spenden von Privatpersonen</c:v>
                </c:pt>
                <c:pt idx="1">
                  <c:v>Mitglieder- und Gönnerbeiträge</c:v>
                </c:pt>
                <c:pt idx="2">
                  <c:v>Werbung auf millefolia.ch</c:v>
                </c:pt>
                <c:pt idx="3">
                  <c:v>Unterstützung Medienstelle (zweckgebunden)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280000</c:v>
                </c:pt>
                <c:pt idx="1">
                  <c:v>106000</c:v>
                </c:pt>
                <c:pt idx="2">
                  <c:v>15000</c:v>
                </c:pt>
                <c:pt idx="3">
                  <c:v>65000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00-0149-B1A6-90C88C662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KompMed</c:v>
                </c:pt>
              </c:strCache>
            </c:strRef>
          </c:tx>
          <c:spPr>
            <a:ln w="762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Tabelle1!$B$1:$E$1</c:f>
              <c:numCache>
                <c:formatCode>General</c:formatCode>
                <c:ptCount val="4"/>
                <c:pt idx="0">
                  <c:v>2002</c:v>
                </c:pt>
                <c:pt idx="1">
                  <c:v>2007</c:v>
                </c:pt>
                <c:pt idx="2">
                  <c:v>2012</c:v>
                </c:pt>
                <c:pt idx="3">
                  <c:v>2022</c:v>
                </c:pt>
              </c:numCache>
            </c:numRef>
          </c:cat>
          <c:val>
            <c:numRef>
              <c:f>Tabelle1!$B$2:$E$2</c:f>
              <c:numCache>
                <c:formatCode>General</c:formatCode>
                <c:ptCount val="4"/>
                <c:pt idx="0">
                  <c:v>0.21574000000000002</c:v>
                </c:pt>
                <c:pt idx="1">
                  <c:v>0.21574000000000002</c:v>
                </c:pt>
                <c:pt idx="2">
                  <c:v>0.24663000000000002</c:v>
                </c:pt>
                <c:pt idx="3">
                  <c:v>0.30449000000000004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614-634D-B804-6AB683F24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1725920"/>
        <c:axId val="301728448"/>
      </c:lineChart>
      <c:catAx>
        <c:axId val="30172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01728448"/>
        <c:crosses val="autoZero"/>
        <c:auto val="1"/>
        <c:lblAlgn val="ctr"/>
        <c:lblOffset val="100"/>
        <c:noMultiLvlLbl val="0"/>
      </c:catAx>
      <c:valAx>
        <c:axId val="301728448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rgbClr val="313131"/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01725920"/>
        <c:crosses val="autoZero"/>
        <c:crossBetween val="between"/>
        <c:majorUnit val="0.01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3A04D-19D0-4E0D-B2FA-92A3A483D00B}" type="datetimeFigureOut">
              <a:rPr lang="de-CH" smtClean="0"/>
              <a:pPr/>
              <a:t>13.11.24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46EEA-8D9D-4364-8989-7DFD920C2AF3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364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863805" fontAlgn="auto">
              <a:spcBef>
                <a:spcPts val="0"/>
              </a:spcBef>
              <a:spcAft>
                <a:spcPts val="0"/>
              </a:spcAft>
              <a:defRPr sz="1200" dirty="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863805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B179391E-A643-44A0-BBD6-91F7B8B5FCAD}" type="datetimeFigureOut">
              <a:rPr lang="de-CH"/>
              <a:pPr>
                <a:defRPr/>
              </a:pPr>
              <a:t>13.11.24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de-CH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863805" fontAlgn="auto">
              <a:spcBef>
                <a:spcPts val="0"/>
              </a:spcBef>
              <a:spcAft>
                <a:spcPts val="0"/>
              </a:spcAft>
              <a:defRPr sz="1200" dirty="0"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863805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A26D6EE5-F9F3-4A8D-B840-52FB90347F92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18484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61021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30512" algn="l" defTabSz="861021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861021" algn="l" defTabSz="861021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291534" algn="l" defTabSz="861021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722042" algn="l" defTabSz="861021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153062" algn="l" defTabSz="8612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83676" algn="l" defTabSz="8612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14285" algn="l" defTabSz="8612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44894" algn="l" defTabSz="8612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8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6D6EE5-F9F3-4A8D-B840-52FB90347F92}" type="slidenum">
              <a:rPr lang="de-CH" smtClean="0"/>
              <a:pPr>
                <a:defRPr/>
              </a:pPr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80866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197F-9AAC-5747-AB42-0E5DB9466086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802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197F-9AAC-5747-AB42-0E5DB9466086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9719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197F-9AAC-5747-AB42-0E5DB9466086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953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197F-9AAC-5747-AB42-0E5DB9466086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8221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197F-9AAC-5747-AB42-0E5DB9466086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5923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197F-9AAC-5747-AB42-0E5DB9466086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5616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197F-9AAC-5747-AB42-0E5DB9466086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867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197F-9AAC-5747-AB42-0E5DB9466086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4866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197F-9AAC-5747-AB42-0E5DB9466086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24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15204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Gerade Verbindung 5"/>
          <p:cNvCxnSpPr/>
          <p:nvPr userDrawn="1"/>
        </p:nvCxnSpPr>
        <p:spPr>
          <a:xfrm>
            <a:off x="958807" y="4320207"/>
            <a:ext cx="960075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63700" y="2929090"/>
            <a:ext cx="9600760" cy="448841"/>
          </a:xfrm>
        </p:spPr>
        <p:txBody>
          <a:bodyPr/>
          <a:lstStyle>
            <a:lvl1pPr>
              <a:lnSpc>
                <a:spcPts val="3500"/>
              </a:lnSpc>
              <a:tabLst/>
              <a:defRPr sz="3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958808" y="4786595"/>
            <a:ext cx="9600759" cy="318100"/>
          </a:xfrm>
        </p:spPr>
        <p:txBody>
          <a:bodyPr/>
          <a:lstStyle>
            <a:lvl1pPr>
              <a:lnSpc>
                <a:spcPts val="2700"/>
              </a:lnSpc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958808" y="5781619"/>
            <a:ext cx="9600759" cy="239040"/>
          </a:xfrm>
        </p:spPr>
        <p:txBody>
          <a:bodyPr/>
          <a:lstStyle>
            <a:lvl1pPr>
              <a:lnSpc>
                <a:spcPts val="1998"/>
              </a:lnSpc>
              <a:defRPr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56F245-BD38-4BEF-BA3E-BE8CD00BFF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80" y="215751"/>
            <a:ext cx="4444908" cy="192242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 userDrawn="1">
          <p15:clr>
            <a:srgbClr val="FBAE40"/>
          </p15:clr>
        </p15:guide>
        <p15:guide id="2" pos="362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CH" dirty="0"/>
              <a:t> </a:t>
            </a:r>
            <a:r>
              <a:rPr lang="de-CH" spc="0" dirty="0"/>
              <a:t>| </a:t>
            </a:r>
            <a:r>
              <a:rPr lang="de-CH" dirty="0"/>
              <a:t>Seite</a:t>
            </a:r>
            <a:r>
              <a:rPr lang="de-CH" spc="0" dirty="0"/>
              <a:t> </a:t>
            </a:r>
            <a:fld id="{06458375-9DE6-4548-BEB8-28273ABE5D7F}" type="slidenum">
              <a:rPr lang="de-CH" spc="0"/>
              <a:pPr>
                <a:defRPr/>
              </a:pPr>
              <a:t>‹Nr.›</a:t>
            </a:fld>
            <a:endParaRPr lang="de-CH" spc="0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05.05.2022</a:t>
            </a:r>
            <a:endParaRPr lang="de-C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D0BA-5E87-472B-AA14-44F0E670FC40}" type="datetimeFigureOut">
              <a:rPr lang="de-CH" smtClean="0"/>
              <a:t>13.11.24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0828-35D9-4FDB-AC8E-007113FAAC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4151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1">
            <a:extLst>
              <a:ext uri="{FF2B5EF4-FFF2-40B4-BE49-F238E27FC236}">
                <a16:creationId xmlns:a16="http://schemas.microsoft.com/office/drawing/2014/main" id="{4C8649A5-4812-BAE0-B05B-CFBAA00EEE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"/>
            <a:ext cx="11520488" cy="648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CA4128-9249-8664-48EB-2C3323F2E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61" y="3240088"/>
            <a:ext cx="8640366" cy="2047798"/>
          </a:xfrm>
        </p:spPr>
        <p:txBody>
          <a:bodyPr anchor="ctr">
            <a:normAutofit/>
          </a:bodyPr>
          <a:lstStyle>
            <a:lvl1pPr algn="ctr">
              <a:defRPr sz="4536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66AB59-C49F-5583-8787-F7F564FE1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61" y="5390707"/>
            <a:ext cx="8640366" cy="949700"/>
          </a:xfrm>
        </p:spPr>
        <p:txBody>
          <a:bodyPr/>
          <a:lstStyle>
            <a:lvl1pPr marL="0" indent="0" algn="ctr">
              <a:buNone/>
              <a:defRPr sz="2268">
                <a:solidFill>
                  <a:schemeClr val="bg1"/>
                </a:solidFill>
              </a:defRPr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de-DE"/>
              <a:t>Master-Untertitelformat bearbeiten</a:t>
            </a:r>
            <a:endParaRPr lang="de-CH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A236147-2474-348E-F609-B58CF2FAE8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97" y="139768"/>
            <a:ext cx="4200091" cy="181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09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A0650-E608-3989-5372-8967D109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5FFFAC-3527-9804-3E1D-6B282EBA1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18103E-D226-FAD5-2F92-45AC594E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244F-531C-C546-AC1B-A30C9CF882D1}" type="datetimeFigureOut">
              <a:rPr lang="de-CH" smtClean="0"/>
              <a:t>13.11.24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E0AE92-662E-048C-46BC-7874A9B47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DC0AC9-3187-A05C-D860-BAE8DFA3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59F7-2B85-C449-81B8-EA21DFD149A6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9A74984-9FED-4AD8-7B3A-3A1CE119B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58" y="50454"/>
            <a:ext cx="1732684" cy="9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4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6D1DC4D-F6D9-B67C-AA6C-F4ECC0C84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" y="11"/>
            <a:ext cx="11520475" cy="648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BB7CBC-8BD7-DD20-2275-33E78FD2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33" y="2086838"/>
            <a:ext cx="9936421" cy="2695572"/>
          </a:xfrm>
        </p:spPr>
        <p:txBody>
          <a:bodyPr anchor="b"/>
          <a:lstStyle>
            <a:lvl1pPr>
              <a:defRPr sz="4536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AA13AE-D62F-2F76-B379-334C5FC91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033" y="4860272"/>
            <a:ext cx="9936421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bg1"/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9531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15571-9FAC-AE6A-942F-877F08B1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16A623-1E1F-B72B-06B5-DE90DA883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034" y="1725046"/>
            <a:ext cx="4896207" cy="41116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95B19E-B808-B0D8-8526-53F053235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2247" y="1725046"/>
            <a:ext cx="4896207" cy="41116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0E7C24-7DB5-2CC3-51A7-4A195314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244F-531C-C546-AC1B-A30C9CF882D1}" type="datetimeFigureOut">
              <a:rPr lang="de-CH" smtClean="0"/>
              <a:t>13.11.24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27E17D-3487-ABCE-48C1-6D9CC4067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431A77-FD72-A77A-666E-9B84B36A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59F7-2B85-C449-81B8-EA21DFD149A6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D9AC38-CF86-1AB0-F09B-4E74C074DF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58" y="50454"/>
            <a:ext cx="1732684" cy="9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06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3BF20-5502-4EE5-C712-11119C288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34" y="345010"/>
            <a:ext cx="9936421" cy="125253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61CD82-A7C1-C7E0-9314-EBD51EBC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535" y="1588543"/>
            <a:ext cx="4873706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180446B-A6AD-DF30-82CA-6AC0DD559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535" y="2367064"/>
            <a:ext cx="4873706" cy="34815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529723-F192-80B9-0263-D69B78C37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2247" y="1588543"/>
            <a:ext cx="4897708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5CA7FA1-3907-3185-2162-DF321D741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2247" y="2367064"/>
            <a:ext cx="4897708" cy="34815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494FA14-D55A-6B18-D95A-19D92E9B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244F-531C-C546-AC1B-A30C9CF882D1}" type="datetimeFigureOut">
              <a:rPr lang="de-CH" smtClean="0"/>
              <a:t>13.11.24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D780458-A3EF-D760-4504-E5943D47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37F1034-70EA-3A5E-D57F-11661EFAD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59F7-2B85-C449-81B8-EA21DFD149A6}" type="slidenum">
              <a:rPr lang="de-CH" smtClean="0"/>
              <a:t>‹Nr.›</a:t>
            </a:fld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5E2101E-A11F-2946-82B7-8EE048967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58" y="50454"/>
            <a:ext cx="1732684" cy="9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38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65676-28D3-3E45-AB05-125EDD24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E419BC-87CE-3322-875E-CCE13367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244F-531C-C546-AC1B-A30C9CF882D1}" type="datetimeFigureOut">
              <a:rPr lang="de-CH" smtClean="0"/>
              <a:t>13.11.24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4CC3BD-8B0B-59CD-2385-535361AC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988BC5-06DC-5D8A-178F-7F7547ED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59F7-2B85-C449-81B8-EA21DFD149A6}" type="slidenum">
              <a:rPr lang="de-CH" smtClean="0"/>
              <a:t>‹Nr.›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CE6DED-AB41-2360-3BAE-E5ACB3509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58" y="50454"/>
            <a:ext cx="1732684" cy="9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7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4D07F4C-3B19-A8D8-579F-2729D893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244F-531C-C546-AC1B-A30C9CF882D1}" type="datetimeFigureOut">
              <a:rPr lang="de-CH" smtClean="0"/>
              <a:t>13.11.24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9ACFDFB-C672-4EB7-928A-C40065DC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8D1E27-92F2-2013-7033-C6C0A441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59F7-2B85-C449-81B8-EA21DFD149A6}" type="slidenum">
              <a:rPr lang="de-CH" smtClean="0"/>
              <a:t>‹Nr.›</a:t>
            </a:fld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EF211E-11AB-D741-01F9-8636E040BE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58" y="50454"/>
            <a:ext cx="1732684" cy="9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56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84940-F9D8-B453-87C4-E856CC0B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C7DBD5-DFC4-DBB6-1A55-219CAAEA2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708" y="933026"/>
            <a:ext cx="5832247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92DEC7-5071-51AA-98B3-776A833E6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164AF4A-ED6B-3F5D-EFDE-8C37376CB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244F-531C-C546-AC1B-A30C9CF882D1}" type="datetimeFigureOut">
              <a:rPr lang="de-CH" smtClean="0"/>
              <a:t>13.11.24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1D1AF4-A40C-4E98-98D4-4518AA1E2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B4E674-CD04-0493-DAC1-9360E3FF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59F7-2B85-C449-81B8-EA21DFD149A6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19777A2-9392-D016-5E9A-320E7B7AA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58" y="50454"/>
            <a:ext cx="1732684" cy="9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4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917" indent="-358917">
              <a:spcBef>
                <a:spcPts val="1200"/>
              </a:spcBef>
              <a:buClr>
                <a:schemeClr val="tx2"/>
              </a:buClr>
              <a:buFont typeface="+mj-lt"/>
              <a:buAutoNum type="arabicPeriod"/>
              <a:defRPr baseline="0">
                <a:solidFill>
                  <a:schemeClr val="tx2"/>
                </a:solidFill>
              </a:defRPr>
            </a:lvl1pPr>
            <a:lvl2pPr marL="574265">
              <a:buClr>
                <a:schemeClr val="tx2"/>
              </a:buClr>
              <a:defRPr baseline="0">
                <a:solidFill>
                  <a:schemeClr val="tx2"/>
                </a:solidFill>
              </a:defRPr>
            </a:lvl2pPr>
            <a:lvl3pPr marL="789611">
              <a:buClr>
                <a:schemeClr val="tx2"/>
              </a:buClr>
              <a:defRPr baseline="0">
                <a:solidFill>
                  <a:schemeClr val="tx2"/>
                </a:solidFill>
              </a:defRPr>
            </a:lvl3pPr>
            <a:lvl4pPr marL="1004965">
              <a:buClr>
                <a:schemeClr val="tx2"/>
              </a:buClr>
              <a:defRPr baseline="0">
                <a:solidFill>
                  <a:schemeClr val="tx2"/>
                </a:solidFill>
              </a:defRPr>
            </a:lvl4pPr>
            <a:lvl5pPr marL="1220315">
              <a:buClr>
                <a:schemeClr val="tx2"/>
              </a:buCl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/>
              <a:t> </a:t>
            </a:r>
            <a:r>
              <a:rPr lang="de-CH" spc="0" dirty="0"/>
              <a:t> </a:t>
            </a:r>
            <a:r>
              <a:rPr lang="de-CH" dirty="0"/>
              <a:t>Seite</a:t>
            </a:r>
            <a:r>
              <a:rPr lang="de-CH" spc="0" dirty="0"/>
              <a:t> </a:t>
            </a:r>
            <a:fld id="{BBD11350-B9BE-499D-B32D-707FE65ECCB3}" type="slidenum">
              <a:rPr lang="de-CH" spc="0"/>
              <a:pPr>
                <a:defRPr/>
              </a:pPr>
              <a:t>‹Nr.›</a:t>
            </a:fld>
            <a:endParaRPr lang="de-CH" spc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 userDrawn="1">
          <p15:clr>
            <a:srgbClr val="FBAE40"/>
          </p15:clr>
        </p15:guide>
        <p15:guide id="2" pos="362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55779-C720-08AB-FBE5-212E7872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B53D7E1-9955-893C-11F3-EE09B78C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708" y="933026"/>
            <a:ext cx="5832247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A2A18A-2ECA-3A24-E34E-226B325DD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BFD6BD-4702-F023-0DAB-C78A3ED0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244F-531C-C546-AC1B-A30C9CF882D1}" type="datetimeFigureOut">
              <a:rPr lang="de-CH" smtClean="0"/>
              <a:t>13.11.24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9CB55D-D096-5608-36B1-6B6FFA68D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B55FE7-A777-D4D4-1E1A-E82C6BCD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59F7-2B85-C449-81B8-EA21DFD149A6}" type="slidenum">
              <a:rPr lang="de-CH" smtClean="0"/>
              <a:t>‹Nr.›</a:t>
            </a:fld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D97B53-1924-797E-F290-DF202AB27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958" y="50454"/>
            <a:ext cx="1732684" cy="9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75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B1C9F-2BC0-6EA8-E3B0-44706431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A9AADD2-FF2A-54DE-2581-F3B47D999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5E0D1C-9944-4879-5E06-08EF9BF5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244F-531C-C546-AC1B-A30C9CF882D1}" type="datetimeFigureOut">
              <a:rPr lang="de-CH" smtClean="0"/>
              <a:t>13.11.24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FBAB73-8402-B251-695B-A7BC695F3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53188C-4EF9-8227-6257-08973A65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59F7-2B85-C449-81B8-EA21DFD149A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2664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6FC4752-626F-6CD2-DE53-56E72CFF8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4349" y="345009"/>
            <a:ext cx="2484105" cy="549164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99D446-967E-2438-1FE3-9A956C0BC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2033" y="345009"/>
            <a:ext cx="7308310" cy="549164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B204F7-3485-BE52-1FCC-D37B2609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0244F-531C-C546-AC1B-A30C9CF882D1}" type="datetimeFigureOut">
              <a:rPr lang="de-CH" smtClean="0"/>
              <a:t>13.11.24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B4C098-DEA2-9767-D3DF-C5045C82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197389-A4D2-ED54-FC1C-227235BA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A59F7-2B85-C449-81B8-EA21DFD149A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6364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Fliesstext, Aufzählung (Eben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05.05.2022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/>
              <a:t> </a:t>
            </a:r>
            <a:r>
              <a:rPr lang="de-CH" spc="0" dirty="0"/>
              <a:t> </a:t>
            </a:r>
            <a:r>
              <a:rPr lang="de-CH" dirty="0"/>
              <a:t>Seite</a:t>
            </a:r>
            <a:r>
              <a:rPr lang="de-CH" spc="0" dirty="0"/>
              <a:t> </a:t>
            </a:r>
            <a:fld id="{0EE2B8F6-6573-4936-AE48-5AE3C2F09798}" type="slidenum">
              <a:rPr lang="de-CH" spc="0"/>
              <a:pPr>
                <a:defRPr/>
              </a:pPr>
              <a:t>‹Nr.›</a:t>
            </a:fld>
            <a:endParaRPr lang="de-CH" spc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Fliesstext, Bild, Aufzählung (Eben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635" y="1769338"/>
            <a:ext cx="6095719" cy="138679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/>
          </p:nvPr>
        </p:nvSpPr>
        <p:spPr>
          <a:xfrm>
            <a:off x="7198453" y="1835150"/>
            <a:ext cx="3936819" cy="3925888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8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05.05.2022</a:t>
            </a:r>
            <a:endParaRPr lang="de-CH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/>
              <a:t> </a:t>
            </a:r>
            <a:r>
              <a:rPr lang="de-CH" spc="0" dirty="0"/>
              <a:t> </a:t>
            </a:r>
            <a:r>
              <a:rPr lang="de-CH" dirty="0"/>
              <a:t>Seite</a:t>
            </a:r>
            <a:r>
              <a:rPr lang="de-CH" spc="0" dirty="0"/>
              <a:t> </a:t>
            </a:r>
            <a:fld id="{AB7E8CE1-6B32-463D-94F4-F9619FAB2D7E}" type="slidenum">
              <a:rPr lang="de-CH" spc="0"/>
              <a:pPr>
                <a:defRPr/>
              </a:pPr>
              <a:t>‹Nr.›</a:t>
            </a:fld>
            <a:endParaRPr lang="de-CH" spc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645" y="1769368"/>
            <a:ext cx="8209971" cy="1514517"/>
          </a:xfrm>
        </p:spPr>
        <p:txBody>
          <a:bodyPr/>
          <a:lstStyle>
            <a:lvl1pPr marL="215350" indent="-215350">
              <a:lnSpc>
                <a:spcPts val="2400"/>
              </a:lnSpc>
              <a:spcBef>
                <a:spcPts val="2400"/>
              </a:spcBef>
              <a:buClr>
                <a:schemeClr val="tx1"/>
              </a:buClr>
              <a:buFont typeface="Arial" pitchFamily="34" charset="0"/>
              <a:buChar char="‒"/>
              <a:defRPr sz="1800" baseline="0"/>
            </a:lvl1pPr>
            <a:lvl2pPr marL="430700">
              <a:lnSpc>
                <a:spcPts val="2400"/>
              </a:lnSpc>
              <a:defRPr sz="1800" baseline="0"/>
            </a:lvl2pPr>
            <a:lvl3pPr marL="646050">
              <a:lnSpc>
                <a:spcPts val="2400"/>
              </a:lnSpc>
              <a:defRPr sz="1800" baseline="0"/>
            </a:lvl3pPr>
            <a:lvl4pPr marL="861398">
              <a:lnSpc>
                <a:spcPts val="2400"/>
              </a:lnSpc>
              <a:defRPr sz="1800" baseline="0"/>
            </a:lvl4pPr>
            <a:lvl5pPr marL="1076749">
              <a:lnSpc>
                <a:spcPts val="2400"/>
              </a:lnSpc>
              <a:defRPr sz="1800" baseline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05.05.2022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/>
              <a:t> </a:t>
            </a:r>
            <a:r>
              <a:rPr lang="de-CH" spc="0" dirty="0"/>
              <a:t> </a:t>
            </a:r>
            <a:r>
              <a:rPr lang="de-CH" dirty="0"/>
              <a:t>Seite</a:t>
            </a:r>
            <a:r>
              <a:rPr lang="de-CH" spc="0" dirty="0"/>
              <a:t> </a:t>
            </a:r>
            <a:fld id="{14510919-626D-40D3-BA71-00BDD897F4B1}" type="slidenum">
              <a:rPr lang="de-CH" spc="0"/>
              <a:pPr>
                <a:defRPr/>
              </a:pPr>
              <a:t>‹Nr.›</a:t>
            </a:fld>
            <a:endParaRPr lang="de-CH" spc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Aufzählung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638" y="1769339"/>
            <a:ext cx="6095720" cy="1514517"/>
          </a:xfrm>
        </p:spPr>
        <p:txBody>
          <a:bodyPr/>
          <a:lstStyle>
            <a:lvl1pPr marL="215350" indent="-215350">
              <a:lnSpc>
                <a:spcPts val="2400"/>
              </a:lnSpc>
              <a:spcBef>
                <a:spcPts val="2400"/>
              </a:spcBef>
              <a:buClr>
                <a:schemeClr val="tx1"/>
              </a:buClr>
              <a:buFont typeface="Arial" pitchFamily="34" charset="0"/>
              <a:buChar char="‒"/>
              <a:defRPr sz="1800" baseline="0"/>
            </a:lvl1pPr>
            <a:lvl2pPr marL="430700">
              <a:lnSpc>
                <a:spcPts val="2400"/>
              </a:lnSpc>
              <a:defRPr sz="1800" baseline="0"/>
            </a:lvl2pPr>
            <a:lvl3pPr marL="646050">
              <a:lnSpc>
                <a:spcPts val="2400"/>
              </a:lnSpc>
              <a:defRPr sz="1800" baseline="0"/>
            </a:lvl3pPr>
            <a:lvl4pPr marL="861398">
              <a:lnSpc>
                <a:spcPts val="2400"/>
              </a:lnSpc>
              <a:defRPr sz="1800" baseline="0"/>
            </a:lvl4pPr>
            <a:lvl5pPr marL="1076749">
              <a:lnSpc>
                <a:spcPts val="2400"/>
              </a:lnSpc>
              <a:defRPr sz="1800" baseline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2"/>
          </p:nvPr>
        </p:nvSpPr>
        <p:spPr>
          <a:xfrm>
            <a:off x="7198453" y="1835150"/>
            <a:ext cx="3936819" cy="3925888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8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05.05.2022</a:t>
            </a:r>
            <a:endParaRPr lang="de-CH" dirty="0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/>
              <a:t> </a:t>
            </a:r>
            <a:r>
              <a:rPr lang="de-CH" spc="0" dirty="0"/>
              <a:t> </a:t>
            </a:r>
            <a:r>
              <a:rPr lang="de-CH" dirty="0"/>
              <a:t>Seite</a:t>
            </a:r>
            <a:r>
              <a:rPr lang="de-CH" spc="0" dirty="0"/>
              <a:t> </a:t>
            </a:r>
            <a:fld id="{92EBB7BA-44E9-4C88-977B-49B7A2859AAC}" type="slidenum">
              <a:rPr lang="de-CH" spc="0"/>
              <a:pPr>
                <a:defRPr/>
              </a:pPr>
              <a:t>‹Nr.›</a:t>
            </a:fld>
            <a:endParaRPr lang="de-CH" spc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" y="11"/>
            <a:ext cx="115204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Gerade Verbindung 5"/>
          <p:cNvCxnSpPr/>
          <p:nvPr userDrawn="1"/>
        </p:nvCxnSpPr>
        <p:spPr>
          <a:xfrm>
            <a:off x="958808" y="5370513"/>
            <a:ext cx="960075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958843" y="4858837"/>
            <a:ext cx="9600760" cy="448841"/>
          </a:xfrm>
        </p:spPr>
        <p:txBody>
          <a:bodyPr/>
          <a:lstStyle>
            <a:lvl1pPr>
              <a:lnSpc>
                <a:spcPts val="3500"/>
              </a:lnSpc>
              <a:tabLst/>
              <a:defRPr sz="3000" cap="none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" y="11"/>
            <a:ext cx="115204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56871" y="182563"/>
            <a:ext cx="139270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958816" y="2297614"/>
            <a:ext cx="6144400" cy="791179"/>
          </a:xfrm>
        </p:spPr>
        <p:txBody>
          <a:bodyPr anchor="t"/>
          <a:lstStyle>
            <a:lvl1pPr>
              <a:lnSpc>
                <a:spcPts val="3198"/>
              </a:lnSpc>
              <a:tabLst/>
              <a:defRPr sz="2500" cap="none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CH" dirty="0"/>
              <a:t> </a:t>
            </a:r>
            <a:r>
              <a:rPr lang="de-CH" spc="0" dirty="0"/>
              <a:t>| </a:t>
            </a:r>
            <a:r>
              <a:rPr lang="de-CH" dirty="0"/>
              <a:t>Seite</a:t>
            </a:r>
            <a:r>
              <a:rPr lang="de-CH" spc="0" dirty="0"/>
              <a:t> </a:t>
            </a:r>
            <a:fld id="{98731B35-826B-45F2-91EC-DE2CAF2FE9E8}" type="slidenum">
              <a:rPr lang="de-CH" spc="0"/>
              <a:pPr>
                <a:defRPr/>
              </a:pPr>
              <a:t>‹Nr.›</a:t>
            </a:fld>
            <a:endParaRPr lang="de-CH" spc="0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05.05.2022</a:t>
            </a:r>
            <a:endParaRPr lang="de-C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719673" y="947192"/>
            <a:ext cx="820805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719673" y="1770063"/>
            <a:ext cx="8210173" cy="138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3600285" y="6027738"/>
            <a:ext cx="6883084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defTabSz="861203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800" b="0" cap="none" spc="20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0369087" y="6027738"/>
            <a:ext cx="766198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defTabSz="861203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800" spc="20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CH"/>
              <a:t>  Seite </a:t>
            </a:r>
            <a:fld id="{4632E763-2BD5-4B29-AB38-50EC1D23980C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719634" y="6113465"/>
            <a:ext cx="1629758" cy="13875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861203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de-CH" sz="800" spc="40" dirty="0">
                <a:latin typeface="+mn-lt"/>
              </a:rPr>
              <a:t>www.dakomed.ch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958846" y="1020763"/>
            <a:ext cx="998385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719633" y="1403350"/>
            <a:ext cx="1041563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Grafik 5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" y="6373817"/>
            <a:ext cx="11520488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961EAA-5A00-4A57-8DF3-44EBA83E4C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592" y="153507"/>
            <a:ext cx="1833680" cy="9975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/>
  <p:txStyles>
    <p:titleStyle>
      <a:lvl1pPr algn="l" defTabSz="860999" rtl="0" fontAlgn="base">
        <a:lnSpc>
          <a:spcPts val="3000"/>
        </a:lnSpc>
        <a:spcBef>
          <a:spcPct val="0"/>
        </a:spcBef>
        <a:spcAft>
          <a:spcPct val="0"/>
        </a:spcAft>
        <a:tabLst>
          <a:tab pos="481141" algn="l"/>
        </a:tabLst>
        <a:defRPr sz="2500" b="1" kern="1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defTabSz="860999" rtl="0" fontAlgn="base">
        <a:lnSpc>
          <a:spcPts val="3000"/>
        </a:lnSpc>
        <a:spcBef>
          <a:spcPct val="0"/>
        </a:spcBef>
        <a:spcAft>
          <a:spcPct val="0"/>
        </a:spcAft>
        <a:tabLst>
          <a:tab pos="481141" algn="l"/>
        </a:tabLst>
        <a:defRPr sz="2500" b="1">
          <a:solidFill>
            <a:schemeClr val="tx2"/>
          </a:solidFill>
          <a:latin typeface="Arial" charset="0"/>
        </a:defRPr>
      </a:lvl2pPr>
      <a:lvl3pPr algn="l" defTabSz="860999" rtl="0" fontAlgn="base">
        <a:lnSpc>
          <a:spcPts val="3000"/>
        </a:lnSpc>
        <a:spcBef>
          <a:spcPct val="0"/>
        </a:spcBef>
        <a:spcAft>
          <a:spcPct val="0"/>
        </a:spcAft>
        <a:tabLst>
          <a:tab pos="481141" algn="l"/>
        </a:tabLst>
        <a:defRPr sz="2500" b="1">
          <a:solidFill>
            <a:schemeClr val="tx2"/>
          </a:solidFill>
          <a:latin typeface="Arial" charset="0"/>
        </a:defRPr>
      </a:lvl3pPr>
      <a:lvl4pPr algn="l" defTabSz="860999" rtl="0" fontAlgn="base">
        <a:lnSpc>
          <a:spcPts val="3000"/>
        </a:lnSpc>
        <a:spcBef>
          <a:spcPct val="0"/>
        </a:spcBef>
        <a:spcAft>
          <a:spcPct val="0"/>
        </a:spcAft>
        <a:tabLst>
          <a:tab pos="481141" algn="l"/>
        </a:tabLst>
        <a:defRPr sz="2500" b="1">
          <a:solidFill>
            <a:schemeClr val="tx2"/>
          </a:solidFill>
          <a:latin typeface="Arial" charset="0"/>
        </a:defRPr>
      </a:lvl4pPr>
      <a:lvl5pPr algn="l" defTabSz="860999" rtl="0" fontAlgn="base">
        <a:lnSpc>
          <a:spcPts val="3000"/>
        </a:lnSpc>
        <a:spcBef>
          <a:spcPct val="0"/>
        </a:spcBef>
        <a:spcAft>
          <a:spcPct val="0"/>
        </a:spcAft>
        <a:tabLst>
          <a:tab pos="481141" algn="l"/>
        </a:tabLst>
        <a:defRPr sz="2500" b="1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860999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215251" indent="-215251" algn="l" defTabSz="860999" rtl="0" fontAlgn="base">
        <a:lnSpc>
          <a:spcPts val="22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430502" indent="-215251" algn="l" defTabSz="860999" rtl="0" fontAlgn="base">
        <a:lnSpc>
          <a:spcPts val="22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645752" indent="-215251" algn="l" defTabSz="860999" rtl="0" fontAlgn="base">
        <a:lnSpc>
          <a:spcPts val="22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860999" indent="-215251" algn="l" defTabSz="860999" rtl="0" fontAlgn="base">
        <a:lnSpc>
          <a:spcPts val="22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368309" indent="-215302" algn="l" defTabSz="86120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909" indent="-215302" algn="l" defTabSz="86120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29511" indent="-215302" algn="l" defTabSz="86120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60113" indent="-215302" algn="l" defTabSz="861203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612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0604" algn="l" defTabSz="8612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1203" algn="l" defTabSz="8612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1809" algn="l" defTabSz="8612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2405" algn="l" defTabSz="8612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3009" algn="l" defTabSz="8612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83611" algn="l" defTabSz="8612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14210" algn="l" defTabSz="8612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44808" algn="l" defTabSz="86120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3EF0645-3E9D-02AE-3491-9546EFB8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34" y="345010"/>
            <a:ext cx="9936421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74981B-26E2-4A2A-51EF-F23F98B05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34" y="1725046"/>
            <a:ext cx="9936421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2C5526-65FD-9758-3AE4-1A31BDA09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033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rgbClr val="459D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30244F-531C-C546-AC1B-A30C9CF882D1}" type="datetimeFigureOut">
              <a:rPr lang="de-CH" smtClean="0"/>
              <a:pPr/>
              <a:t>13.11.24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D12346-18C6-E629-8F20-540F86D02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rgbClr val="459D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30B2CB-6EAF-705D-559C-2B25F8D19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6345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rgbClr val="459D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DA59F7-2B85-C449-81B8-EA21DFD149A6}" type="slidenum">
              <a:rPr lang="de-CH" smtClean="0"/>
              <a:pPr/>
              <a:t>‹Nr.›</a:t>
            </a:fld>
            <a:endParaRPr lang="de-CH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CF0A6D6C-9830-ED6C-05B6-1A9387CE240E}"/>
              </a:ext>
            </a:extLst>
          </p:cNvPr>
          <p:cNvCxnSpPr>
            <a:cxnSpLocks/>
          </p:cNvCxnSpPr>
          <p:nvPr userDrawn="1"/>
        </p:nvCxnSpPr>
        <p:spPr>
          <a:xfrm>
            <a:off x="792034" y="1597544"/>
            <a:ext cx="993642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5">
            <a:extLst>
              <a:ext uri="{FF2B5EF4-FFF2-40B4-BE49-F238E27FC236}">
                <a16:creationId xmlns:a16="http://schemas.microsoft.com/office/drawing/2014/main" id="{42A1E7A5-BEFF-4876-60B3-948BC24FAF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844684" y="6351172"/>
            <a:ext cx="13970328" cy="12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715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3402" b="1" kern="1200">
          <a:solidFill>
            <a:srgbClr val="459DD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6004" indent="-216004" algn="l" defTabSz="864017" rtl="0" eaLnBrk="1" latinLnBrk="0" hangingPunct="1">
        <a:lnSpc>
          <a:spcPct val="100000"/>
        </a:lnSpc>
        <a:spcBef>
          <a:spcPts val="283"/>
        </a:spcBef>
        <a:spcAft>
          <a:spcPts val="283"/>
        </a:spcAft>
        <a:buClr>
          <a:srgbClr val="459DD7"/>
        </a:buClr>
        <a:buFont typeface="Symbol" pitchFamily="2" charset="2"/>
        <a:buChar char="-"/>
        <a:defRPr sz="2646" kern="1200">
          <a:solidFill>
            <a:srgbClr val="31313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48012" indent="-216004" algn="l" defTabSz="864017" rtl="0" eaLnBrk="1" latinLnBrk="0" hangingPunct="1">
        <a:lnSpc>
          <a:spcPct val="100000"/>
        </a:lnSpc>
        <a:spcBef>
          <a:spcPts val="283"/>
        </a:spcBef>
        <a:spcAft>
          <a:spcPts val="283"/>
        </a:spcAft>
        <a:buClr>
          <a:srgbClr val="778752"/>
        </a:buClr>
        <a:buFont typeface="Wingdings" pitchFamily="2" charset="2"/>
        <a:buChar char="§"/>
        <a:defRPr sz="2268" kern="1200">
          <a:solidFill>
            <a:srgbClr val="31313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80021" indent="-216004" algn="l" defTabSz="864017" rtl="0" eaLnBrk="1" latinLnBrk="0" hangingPunct="1">
        <a:lnSpc>
          <a:spcPct val="100000"/>
        </a:lnSpc>
        <a:spcBef>
          <a:spcPts val="283"/>
        </a:spcBef>
        <a:spcAft>
          <a:spcPts val="283"/>
        </a:spcAft>
        <a:buClr>
          <a:srgbClr val="684F72"/>
        </a:buClr>
        <a:buFont typeface="Arial" panose="020B0604020202020204" pitchFamily="34" charset="0"/>
        <a:buChar char="•"/>
        <a:defRPr sz="1890" kern="1200">
          <a:solidFill>
            <a:srgbClr val="31313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12029" indent="-216004" algn="l" defTabSz="864017" rtl="0" eaLnBrk="1" latinLnBrk="0" hangingPunct="1">
        <a:lnSpc>
          <a:spcPct val="100000"/>
        </a:lnSpc>
        <a:spcBef>
          <a:spcPts val="283"/>
        </a:spcBef>
        <a:spcAft>
          <a:spcPts val="283"/>
        </a:spcAft>
        <a:buClr>
          <a:srgbClr val="D69A48"/>
        </a:buClr>
        <a:buFont typeface="Arial" panose="020B0604020202020204" pitchFamily="34" charset="0"/>
        <a:buChar char="•"/>
        <a:defRPr sz="1701" kern="1200">
          <a:solidFill>
            <a:srgbClr val="31313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44037" indent="-216004" algn="l" defTabSz="864017" rtl="0" eaLnBrk="1" latinLnBrk="0" hangingPunct="1">
        <a:lnSpc>
          <a:spcPct val="100000"/>
        </a:lnSpc>
        <a:spcBef>
          <a:spcPts val="283"/>
        </a:spcBef>
        <a:spcAft>
          <a:spcPts val="283"/>
        </a:spcAft>
        <a:buClr>
          <a:srgbClr val="313131"/>
        </a:buClr>
        <a:buFont typeface="Arial" panose="020B0604020202020204" pitchFamily="34" charset="0"/>
        <a:buChar char="•"/>
        <a:defRPr sz="1701" kern="1200">
          <a:solidFill>
            <a:srgbClr val="31313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ament.ch/de/ratsbetrieb/suche-curia-vista/geschaeft?AffairId=2023408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cid:42ba3b8d-1ec3-424c-8cf8-467c8e8049d8@CHEP278.PROD.OUTLOOK.COM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77431-333A-6490-B737-D981AAB7E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128" y="3345454"/>
            <a:ext cx="8640233" cy="2047798"/>
          </a:xfrm>
        </p:spPr>
        <p:txBody>
          <a:bodyPr>
            <a:normAutofit/>
          </a:bodyPr>
          <a:lstStyle/>
          <a:p>
            <a:r>
              <a:rPr lang="de-CH" dirty="0"/>
              <a:t>Der Dachverband für Komplementärmedizin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39E6DB5-1460-EEBF-8A98-BB86AF87A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817" y="5364720"/>
            <a:ext cx="8640366" cy="935510"/>
          </a:xfrm>
        </p:spPr>
        <p:txBody>
          <a:bodyPr>
            <a:normAutofit/>
          </a:bodyPr>
          <a:lstStyle/>
          <a:p>
            <a:r>
              <a:rPr lang="de-CH" dirty="0"/>
              <a:t>Franziska Roth, Ständerätin SP </a:t>
            </a:r>
            <a:r>
              <a:rPr lang="de-CH" dirty="0" err="1"/>
              <a:t>Kt</a:t>
            </a:r>
            <a:r>
              <a:rPr lang="de-CH" dirty="0"/>
              <a:t>. SO  und Co-Präsidentin,</a:t>
            </a:r>
          </a:p>
          <a:p>
            <a:r>
              <a:rPr lang="de-CH" dirty="0"/>
              <a:t>Martin Bangerter, geschäftsführender Co-Präsident</a:t>
            </a:r>
          </a:p>
        </p:txBody>
      </p:sp>
    </p:spTree>
    <p:extLst>
      <p:ext uri="{BB962C8B-B14F-4D97-AF65-F5344CB8AC3E}">
        <p14:creationId xmlns:p14="http://schemas.microsoft.com/office/powerpoint/2010/main" val="250715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357AFF-B341-D8D3-38AC-32C2A57FD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 bleiben Perspektiven gemeinsam?</a:t>
            </a:r>
          </a:p>
        </p:txBody>
      </p:sp>
      <p:pic>
        <p:nvPicPr>
          <p:cNvPr id="6146" name="Picture 2" descr="Fußballfeld - Alles zu Größe &amp; mehr | Fußballfeld – Größe, Bedeutung der  Linien &amp; mehr">
            <a:extLst>
              <a:ext uri="{FF2B5EF4-FFF2-40B4-BE49-F238E27FC236}">
                <a16:creationId xmlns:a16="http://schemas.microsoft.com/office/drawing/2014/main" id="{416DF40F-5751-2B7A-DE1E-92FF3C4A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4" y="2300029"/>
            <a:ext cx="4695608" cy="335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Grafiken, Grafikdesign, Schrift, Design enthält.&#10;&#10;Automatisch generierte Beschreibung">
            <a:extLst>
              <a:ext uri="{FF2B5EF4-FFF2-40B4-BE49-F238E27FC236}">
                <a16:creationId xmlns:a16="http://schemas.microsoft.com/office/drawing/2014/main" id="{79CB1935-198B-F24A-B673-0498E7660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46" y="1115208"/>
            <a:ext cx="2016224" cy="1099345"/>
          </a:xfrm>
          <a:prstGeom prst="rect">
            <a:avLst/>
          </a:prstGeom>
        </p:spPr>
      </p:pic>
      <p:pic>
        <p:nvPicPr>
          <p:cNvPr id="6148" name="Picture 4" descr="Neue Fußballregeln 2024/2025 - Download - CHIP">
            <a:extLst>
              <a:ext uri="{FF2B5EF4-FFF2-40B4-BE49-F238E27FC236}">
                <a16:creationId xmlns:a16="http://schemas.microsoft.com/office/drawing/2014/main" id="{326BD146-99A1-DC7A-063B-8AD482D9B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945">
            <a:off x="3311972" y="4416056"/>
            <a:ext cx="1298226" cy="18248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lagge der Schweiz Icon - Country flags">
            <a:extLst>
              <a:ext uri="{FF2B5EF4-FFF2-40B4-BE49-F238E27FC236}">
                <a16:creationId xmlns:a16="http://schemas.microsoft.com/office/drawing/2014/main" id="{5F84A679-5A6A-AA16-E4AE-63DF8DEFE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42" y="1696649"/>
            <a:ext cx="517904" cy="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nnschaftsaufstellung | CHEManager">
            <a:extLst>
              <a:ext uri="{FF2B5EF4-FFF2-40B4-BE49-F238E27FC236}">
                <a16:creationId xmlns:a16="http://schemas.microsoft.com/office/drawing/2014/main" id="{080FC294-2B79-73C5-4D60-512A85E5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693" y="2300029"/>
            <a:ext cx="5036761" cy="335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77CBDF6E-F850-15B4-48E7-F7023A162919}"/>
              </a:ext>
            </a:extLst>
          </p:cNvPr>
          <p:cNvSpPr/>
          <p:nvPr/>
        </p:nvSpPr>
        <p:spPr>
          <a:xfrm>
            <a:off x="6445877" y="1751157"/>
            <a:ext cx="3528392" cy="414197"/>
          </a:xfrm>
          <a:prstGeom prst="round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Regional- und Mitgliederverbände</a:t>
            </a:r>
            <a:endParaRPr lang="de-CH" dirty="0">
              <a:solidFill>
                <a:srgbClr val="459DD7"/>
              </a:solidFill>
            </a:endParaRPr>
          </a:p>
        </p:txBody>
      </p:sp>
      <p:sp>
        <p:nvSpPr>
          <p:cNvPr id="6" name="Pfeil nach oben und unten 5">
            <a:extLst>
              <a:ext uri="{FF2B5EF4-FFF2-40B4-BE49-F238E27FC236}">
                <a16:creationId xmlns:a16="http://schemas.microsoft.com/office/drawing/2014/main" id="{A7534A91-4B7C-7E60-2E6E-E301561BC7BC}"/>
              </a:ext>
            </a:extLst>
          </p:cNvPr>
          <p:cNvSpPr/>
          <p:nvPr/>
        </p:nvSpPr>
        <p:spPr>
          <a:xfrm rot="16200000">
            <a:off x="5405876" y="1352382"/>
            <a:ext cx="508085" cy="1252534"/>
          </a:xfrm>
          <a:prstGeom prst="upDownArrow">
            <a:avLst/>
          </a:prstGeom>
          <a:solidFill>
            <a:srgbClr val="A0C747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CH" sz="1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Gemeinsam</a:t>
            </a:r>
          </a:p>
        </p:txBody>
      </p:sp>
    </p:spTree>
    <p:extLst>
      <p:ext uri="{BB962C8B-B14F-4D97-AF65-F5344CB8AC3E}">
        <p14:creationId xmlns:p14="http://schemas.microsoft.com/office/powerpoint/2010/main" val="3557218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F809AF8-5813-9C21-FD3B-1FB5F4CE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Strategie, Organisation und Mittel</a:t>
            </a:r>
          </a:p>
        </p:txBody>
      </p:sp>
    </p:spTree>
    <p:extLst>
      <p:ext uri="{BB962C8B-B14F-4D97-AF65-F5344CB8AC3E}">
        <p14:creationId xmlns:p14="http://schemas.microsoft.com/office/powerpoint/2010/main" val="356904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D316E3-89D9-CEBA-8618-3B53280F713D}"/>
              </a:ext>
            </a:extLst>
          </p:cNvPr>
          <p:cNvSpPr/>
          <p:nvPr/>
        </p:nvSpPr>
        <p:spPr>
          <a:xfrm>
            <a:off x="629800" y="1391224"/>
            <a:ext cx="10382924" cy="4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endParaRPr lang="de-CH" sz="170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Strategie …</a:t>
            </a:r>
          </a:p>
        </p:txBody>
      </p:sp>
      <p:sp>
        <p:nvSpPr>
          <p:cNvPr id="17" name="Rechteck 16"/>
          <p:cNvSpPr/>
          <p:nvPr/>
        </p:nvSpPr>
        <p:spPr>
          <a:xfrm>
            <a:off x="522522" y="3978950"/>
            <a:ext cx="1697443" cy="201199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Teil der Versorgungs-strukturen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digital anschlussfähig und integriert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interprofessionelle Zusammenarbeit</a:t>
            </a:r>
          </a:p>
        </p:txBody>
      </p:sp>
      <p:sp>
        <p:nvSpPr>
          <p:cNvPr id="18" name="Rechteck 17"/>
          <p:cNvSpPr/>
          <p:nvPr/>
        </p:nvSpPr>
        <p:spPr>
          <a:xfrm>
            <a:off x="2281074" y="3978950"/>
            <a:ext cx="1697443" cy="201199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Berufe der Therapeuten etablieren,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Medizinal- und Gesundheitsfach-personen </a:t>
            </a:r>
            <a:r>
              <a:rPr lang="de-CH" sz="1134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KompMed</a:t>
            </a: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-Inhalte vermitteln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Know-how über andere Berufe / Angebote erweitern</a:t>
            </a:r>
          </a:p>
        </p:txBody>
      </p:sp>
      <p:sp>
        <p:nvSpPr>
          <p:cNvPr id="19" name="Rechteck 18"/>
          <p:cNvSpPr/>
          <p:nvPr/>
        </p:nvSpPr>
        <p:spPr>
          <a:xfrm>
            <a:off x="4039626" y="3979806"/>
            <a:ext cx="1697443" cy="2010942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Lehrstühle, Lehraufträge schaffen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FH-Bildungsgänge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Wissen in Lehre, Anwendung und Literatur integrieren</a:t>
            </a:r>
          </a:p>
        </p:txBody>
      </p:sp>
      <p:sp>
        <p:nvSpPr>
          <p:cNvPr id="20" name="Rechteck 19"/>
          <p:cNvSpPr/>
          <p:nvPr/>
        </p:nvSpPr>
        <p:spPr>
          <a:xfrm>
            <a:off x="5798178" y="3978952"/>
            <a:ext cx="1697443" cy="2011989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Gesetze im Sinne </a:t>
            </a:r>
            <a:r>
              <a:rPr lang="de-CH" sz="1134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KompMed</a:t>
            </a: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anpassen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wenig Regulierung, grosse Wahlfreiheit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spezifische Eigenheiten in Verfahren berücksichtigen</a:t>
            </a:r>
          </a:p>
        </p:txBody>
      </p:sp>
      <p:sp>
        <p:nvSpPr>
          <p:cNvPr id="21" name="Rechteck 20"/>
          <p:cNvSpPr/>
          <p:nvPr/>
        </p:nvSpPr>
        <p:spPr>
          <a:xfrm>
            <a:off x="7556730" y="3978954"/>
            <a:ext cx="1697443" cy="2011986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Zielgruppengerechte, kontinuierliche Kommunikation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Lobbying, Netzwerk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Vorstösse im Sinne </a:t>
            </a:r>
            <a:r>
              <a:rPr lang="de-CH" sz="1134" dirty="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KompMed</a:t>
            </a:r>
            <a:endParaRPr lang="de-CH" sz="1134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Vertretung in Gremien und Organisationen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Etablierung Medienstelle</a:t>
            </a:r>
          </a:p>
        </p:txBody>
      </p:sp>
      <p:sp>
        <p:nvSpPr>
          <p:cNvPr id="22" name="Rechteck 21"/>
          <p:cNvSpPr/>
          <p:nvPr/>
        </p:nvSpPr>
        <p:spPr>
          <a:xfrm>
            <a:off x="9315281" y="3978956"/>
            <a:ext cx="1697443" cy="2011984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313131"/>
                </a:solidFill>
                <a:latin typeface="Arial" charset="0"/>
                <a:ea typeface="Arial" charset="0"/>
                <a:cs typeface="Arial" charset="0"/>
              </a:rPr>
              <a:t>Spenden, </a:t>
            </a:r>
            <a:r>
              <a:rPr lang="de-CH" sz="1134" dirty="0" err="1">
                <a:solidFill>
                  <a:srgbClr val="313131"/>
                </a:solidFill>
                <a:latin typeface="Arial" charset="0"/>
                <a:ea typeface="Arial" charset="0"/>
                <a:cs typeface="Arial" charset="0"/>
              </a:rPr>
              <a:t>Fundrasing</a:t>
            </a:r>
            <a:endParaRPr lang="de-CH" sz="1134" dirty="0">
              <a:solidFill>
                <a:srgbClr val="313131"/>
              </a:solidFill>
              <a:latin typeface="Arial" charset="0"/>
              <a:ea typeface="Arial" charset="0"/>
              <a:cs typeface="Arial" charset="0"/>
            </a:endParaRP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313131"/>
                </a:solidFill>
                <a:latin typeface="Arial" charset="0"/>
                <a:ea typeface="Arial" charset="0"/>
                <a:cs typeface="Arial" charset="0"/>
              </a:rPr>
              <a:t>effizient, ressourcenschonend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de-CH" sz="1134" dirty="0">
                <a:solidFill>
                  <a:srgbClr val="313131"/>
                </a:solidFill>
                <a:latin typeface="Arial" charset="0"/>
                <a:ea typeface="Arial" charset="0"/>
                <a:cs typeface="Arial" charset="0"/>
              </a:rPr>
              <a:t>genügend, kompetentes Personal</a:t>
            </a:r>
          </a:p>
          <a:p>
            <a:pPr marL="162003" indent="-162003" defTabSz="864017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de-CH" sz="1134" dirty="0">
              <a:solidFill>
                <a:srgbClr val="31313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22522" y="1653868"/>
            <a:ext cx="10490202" cy="1017871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3024" dirty="0">
                <a:solidFill>
                  <a:srgbClr val="FFFFFF"/>
                </a:solidFill>
              </a:rPr>
              <a:t>strategische Ebene </a:t>
            </a:r>
            <a:r>
              <a:rPr lang="de-CH" sz="3024" dirty="0">
                <a:solidFill>
                  <a:srgbClr val="FFFFFF"/>
                </a:solidFill>
                <a:sym typeface="Wingdings"/>
              </a:rPr>
              <a:t> </a:t>
            </a:r>
            <a:r>
              <a:rPr lang="de-CH" sz="3024" dirty="0">
                <a:solidFill>
                  <a:srgbClr val="FFFFFF"/>
                </a:solidFill>
              </a:rPr>
              <a:t>Vorstand</a:t>
            </a:r>
            <a:br>
              <a:rPr lang="de-CH" sz="3024" dirty="0">
                <a:solidFill>
                  <a:srgbClr val="FFFFFF"/>
                </a:solidFill>
              </a:rPr>
            </a:br>
            <a:r>
              <a:rPr lang="de-CH" sz="3024" dirty="0">
                <a:solidFill>
                  <a:srgbClr val="FFFFFF"/>
                </a:solidFill>
              </a:rPr>
              <a:t>«Die richtigen Dinge tun»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02CB8EE-50D6-D9ED-9CF3-99CFC75333AE}"/>
              </a:ext>
            </a:extLst>
          </p:cNvPr>
          <p:cNvSpPr/>
          <p:nvPr/>
        </p:nvSpPr>
        <p:spPr>
          <a:xfrm>
            <a:off x="522522" y="2970183"/>
            <a:ext cx="1697443" cy="920351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1134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Versorgung, Interprofessionalität und Digitalisierung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C201C80-12EF-FBC7-38C4-73EC5D671512}"/>
              </a:ext>
            </a:extLst>
          </p:cNvPr>
          <p:cNvSpPr/>
          <p:nvPr/>
        </p:nvSpPr>
        <p:spPr>
          <a:xfrm>
            <a:off x="2281074" y="2970184"/>
            <a:ext cx="1697443" cy="920351"/>
          </a:xfrm>
          <a:prstGeom prst="rect">
            <a:avLst/>
          </a:prstGeom>
          <a:solidFill>
            <a:schemeClr val="accent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1134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Aus-, Weiter- und Fortbildung, Anerkennung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D8F806E-9E9E-780C-DBF7-1FA0780EFCA6}"/>
              </a:ext>
            </a:extLst>
          </p:cNvPr>
          <p:cNvSpPr/>
          <p:nvPr/>
        </p:nvSpPr>
        <p:spPr>
          <a:xfrm>
            <a:off x="4039626" y="2970470"/>
            <a:ext cx="1697443" cy="919872"/>
          </a:xfrm>
          <a:prstGeom prst="rect">
            <a:avLst/>
          </a:prstGeom>
          <a:solidFill>
            <a:schemeClr val="accent4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1134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Wissenschaft, Forschung und Lehre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2477EF-A789-9BDE-7C09-203C118B49E6}"/>
              </a:ext>
            </a:extLst>
          </p:cNvPr>
          <p:cNvSpPr/>
          <p:nvPr/>
        </p:nvSpPr>
        <p:spPr>
          <a:xfrm>
            <a:off x="5798178" y="2970184"/>
            <a:ext cx="1697443" cy="920350"/>
          </a:xfrm>
          <a:prstGeom prst="rect">
            <a:avLst/>
          </a:prstGeom>
          <a:solidFill>
            <a:schemeClr val="accent5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1134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Rahmenbedingungen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5827602-EA14-A0E6-731C-E612D4BAA0D8}"/>
              </a:ext>
            </a:extLst>
          </p:cNvPr>
          <p:cNvSpPr/>
          <p:nvPr/>
        </p:nvSpPr>
        <p:spPr>
          <a:xfrm>
            <a:off x="7556730" y="2970185"/>
            <a:ext cx="1697443" cy="920349"/>
          </a:xfrm>
          <a:prstGeom prst="rect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1134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Kommunikation und Interessenvertretung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6270DC3-8B65-1B1E-7889-AD0A1E5C12FF}"/>
              </a:ext>
            </a:extLst>
          </p:cNvPr>
          <p:cNvSpPr/>
          <p:nvPr/>
        </p:nvSpPr>
        <p:spPr>
          <a:xfrm>
            <a:off x="9315281" y="2970185"/>
            <a:ext cx="1697443" cy="92034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1134" b="1" dirty="0">
                <a:solidFill>
                  <a:srgbClr val="313131"/>
                </a:solidFill>
                <a:latin typeface="Arial" charset="0"/>
                <a:ea typeface="Arial" charset="0"/>
                <a:cs typeface="Arial" charset="0"/>
              </a:rPr>
              <a:t>Ressourcen und Services </a:t>
            </a:r>
            <a:r>
              <a:rPr lang="de-CH" sz="1134" b="1" dirty="0" err="1">
                <a:solidFill>
                  <a:srgbClr val="313131"/>
                </a:solidFill>
                <a:latin typeface="Arial" charset="0"/>
                <a:ea typeface="Arial" charset="0"/>
                <a:cs typeface="Arial" charset="0"/>
              </a:rPr>
              <a:t>Dakomed</a:t>
            </a:r>
            <a:endParaRPr lang="de-CH" sz="1134" b="1" dirty="0">
              <a:solidFill>
                <a:srgbClr val="31313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endParaRPr lang="de-CH" sz="1134" b="1" dirty="0">
              <a:solidFill>
                <a:srgbClr val="31313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6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D316E3-89D9-CEBA-8618-3B53280F713D}"/>
              </a:ext>
            </a:extLst>
          </p:cNvPr>
          <p:cNvSpPr/>
          <p:nvPr/>
        </p:nvSpPr>
        <p:spPr>
          <a:xfrm>
            <a:off x="629800" y="1391224"/>
            <a:ext cx="10382924" cy="4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endParaRPr lang="de-CH" sz="170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orso-Portrait von Franziska Roth, Dakomed-Co-Präsidentin, vor blauem Hintergrund">
            <a:extLst>
              <a:ext uri="{FF2B5EF4-FFF2-40B4-BE49-F238E27FC236}">
                <a16:creationId xmlns:a16="http://schemas.microsoft.com/office/drawing/2014/main" id="{11CF659E-097C-8D15-4035-98365D00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781" y="2159967"/>
            <a:ext cx="761928" cy="7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88F32E5-22D8-9576-725E-10C13FA286E8}"/>
              </a:ext>
            </a:extLst>
          </p:cNvPr>
          <p:cNvSpPr txBox="1"/>
          <p:nvPr/>
        </p:nvSpPr>
        <p:spPr>
          <a:xfrm>
            <a:off x="4457149" y="2971605"/>
            <a:ext cx="13200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Martin Bangerter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Co-Präsident und</a:t>
            </a: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Geschäftsführung</a:t>
            </a:r>
          </a:p>
        </p:txBody>
      </p:sp>
      <p:pic>
        <p:nvPicPr>
          <p:cNvPr id="23" name="Picture 4" descr="Torso-Portrait von Martin Bangerter, geschäftsführender Dakomed-Co-Präsident, vor blauem Hintergrund">
            <a:extLst>
              <a:ext uri="{FF2B5EF4-FFF2-40B4-BE49-F238E27FC236}">
                <a16:creationId xmlns:a16="http://schemas.microsoft.com/office/drawing/2014/main" id="{C7DAEC65-2248-AFBF-B502-CFC92CCB4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34" y="2159967"/>
            <a:ext cx="772267" cy="7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0685BA6C-686C-6227-C4CE-E8559D424156}"/>
              </a:ext>
            </a:extLst>
          </p:cNvPr>
          <p:cNvSpPr txBox="1"/>
          <p:nvPr/>
        </p:nvSpPr>
        <p:spPr>
          <a:xfrm>
            <a:off x="3390727" y="2983925"/>
            <a:ext cx="13200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Franziska Roth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Co-Präsidentin und</a:t>
            </a: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Ständerätin SO</a:t>
            </a:r>
          </a:p>
        </p:txBody>
      </p:sp>
      <p:pic>
        <p:nvPicPr>
          <p:cNvPr id="3080" name="Picture 8" descr="Torso-Portrait von Simeon Brülisauer, Präsident Organisation der Arbeitswelt Alternativmedizin, OdA AM, vor blauem Hintergrund">
            <a:extLst>
              <a:ext uri="{FF2B5EF4-FFF2-40B4-BE49-F238E27FC236}">
                <a16:creationId xmlns:a16="http://schemas.microsoft.com/office/drawing/2014/main" id="{1E4E51F5-4689-7B43-295B-06F409528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01" y="4031032"/>
            <a:ext cx="816400" cy="8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Portrait von Luc Recordon, Vertretung RoMédCo">
            <a:extLst>
              <a:ext uri="{FF2B5EF4-FFF2-40B4-BE49-F238E27FC236}">
                <a16:creationId xmlns:a16="http://schemas.microsoft.com/office/drawing/2014/main" id="{AC706515-641F-113D-A651-ED4523AC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078" y="2718167"/>
            <a:ext cx="544267" cy="8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04BD2A8D-8EEA-A76C-3E59-C5CB22E0CF81}"/>
              </a:ext>
            </a:extLst>
          </p:cNvPr>
          <p:cNvSpPr txBox="1"/>
          <p:nvPr/>
        </p:nvSpPr>
        <p:spPr>
          <a:xfrm>
            <a:off x="359644" y="4890282"/>
            <a:ext cx="13200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Dr. </a:t>
            </a:r>
            <a:r>
              <a:rPr lang="de-CH" sz="945" b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med</a:t>
            </a: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Gisela</a:t>
            </a:r>
            <a:b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Etter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Präsidentin UNION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72CBBFD-4D0A-7DE9-3963-7B2C3973965A}"/>
              </a:ext>
            </a:extLst>
          </p:cNvPr>
          <p:cNvSpPr txBox="1"/>
          <p:nvPr/>
        </p:nvSpPr>
        <p:spPr>
          <a:xfrm>
            <a:off x="1478288" y="4890282"/>
            <a:ext cx="13200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Dr. Herbert</a:t>
            </a:r>
            <a:b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Schwabl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Präsident SVKH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28D503-9E77-386C-BD6D-6DE1907BC2F9}"/>
              </a:ext>
            </a:extLst>
          </p:cNvPr>
          <p:cNvSpPr txBox="1"/>
          <p:nvPr/>
        </p:nvSpPr>
        <p:spPr>
          <a:xfrm>
            <a:off x="2688083" y="4890282"/>
            <a:ext cx="13200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Simeon Brülisauer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Präsident </a:t>
            </a:r>
            <a:r>
              <a:rPr lang="de-CH" sz="945" i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OdA</a:t>
            </a: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AM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8E5ECC1-B5AB-86C9-7338-0CBB87DABC5C}"/>
              </a:ext>
            </a:extLst>
          </p:cNvPr>
          <p:cNvSpPr txBox="1"/>
          <p:nvPr/>
        </p:nvSpPr>
        <p:spPr>
          <a:xfrm>
            <a:off x="3897879" y="4890282"/>
            <a:ext cx="13200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Elisabeth von Grünigen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Zentralvorstand SDV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DBABFCC-94B1-92BF-FB21-4212B769AB26}"/>
              </a:ext>
            </a:extLst>
          </p:cNvPr>
          <p:cNvSpPr txBox="1"/>
          <p:nvPr/>
        </p:nvSpPr>
        <p:spPr>
          <a:xfrm>
            <a:off x="5058013" y="4890283"/>
            <a:ext cx="1320036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Dr. Susanne</a:t>
            </a:r>
            <a:b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Ulbrich </a:t>
            </a:r>
            <a:r>
              <a:rPr lang="de-CH" sz="945" b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Zürni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Geschäftsführerin integrative-</a:t>
            </a:r>
            <a:r>
              <a:rPr lang="de-CH" sz="945" i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kliniken.ch</a:t>
            </a:r>
            <a:endParaRPr lang="de-CH" sz="945" i="1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2BA7782-4FCC-59AF-125D-79074EC35962}"/>
              </a:ext>
            </a:extLst>
          </p:cNvPr>
          <p:cNvSpPr txBox="1"/>
          <p:nvPr/>
        </p:nvSpPr>
        <p:spPr>
          <a:xfrm>
            <a:off x="6207228" y="4890283"/>
            <a:ext cx="1320036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René Schwarz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Präsident</a:t>
            </a:r>
            <a:b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945" i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anthrosana</a:t>
            </a:r>
            <a:endParaRPr lang="de-CH" sz="945" i="1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A4F7A17-2FE4-A6C8-B26F-EFEF8FB18571}"/>
              </a:ext>
            </a:extLst>
          </p:cNvPr>
          <p:cNvSpPr txBox="1"/>
          <p:nvPr/>
        </p:nvSpPr>
        <p:spPr>
          <a:xfrm>
            <a:off x="7214284" y="4890283"/>
            <a:ext cx="1320036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Christian U. Vogel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Beauftragter</a:t>
            </a:r>
            <a:b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Politik Oda KT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7BA008B2-1A29-3E0A-1F6A-988B8EE843E8}"/>
              </a:ext>
            </a:extLst>
          </p:cNvPr>
          <p:cNvSpPr txBox="1"/>
          <p:nvPr/>
        </p:nvSpPr>
        <p:spPr>
          <a:xfrm>
            <a:off x="9103475" y="3577418"/>
            <a:ext cx="1320036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Anne </a:t>
            </a:r>
            <a:r>
              <a:rPr lang="de-CH" sz="945" b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Decollogny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Vertretung</a:t>
            </a:r>
            <a:b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945" i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RoMédCo</a:t>
            </a:r>
            <a:endParaRPr lang="de-CH" sz="945" i="1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D872FF9-7D28-BA73-D2D2-C96F4D3A06BF}"/>
              </a:ext>
            </a:extLst>
          </p:cNvPr>
          <p:cNvSpPr txBox="1"/>
          <p:nvPr/>
        </p:nvSpPr>
        <p:spPr>
          <a:xfrm>
            <a:off x="10147194" y="3577418"/>
            <a:ext cx="1320036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Luc </a:t>
            </a:r>
            <a:r>
              <a:rPr lang="de-CH" sz="945" b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Recordon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Vertretung</a:t>
            </a:r>
            <a:b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945" i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RoMédCo</a:t>
            </a:r>
            <a:endParaRPr lang="de-CH" sz="945" i="1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4761A39-AE27-E3B0-E8C1-AF3CADCD0544}"/>
              </a:ext>
            </a:extLst>
          </p:cNvPr>
          <p:cNvSpPr txBox="1"/>
          <p:nvPr/>
        </p:nvSpPr>
        <p:spPr>
          <a:xfrm>
            <a:off x="702614" y="2162064"/>
            <a:ext cx="2376487" cy="374969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1512" dirty="0">
                <a:solidFill>
                  <a:srgbClr val="FFFFFF"/>
                </a:solidFill>
              </a:rPr>
              <a:t>Präsidium und Vorstand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4C9E64E-B03B-F70F-FE0E-96C925B5A275}"/>
              </a:ext>
            </a:extLst>
          </p:cNvPr>
          <p:cNvSpPr txBox="1"/>
          <p:nvPr/>
        </p:nvSpPr>
        <p:spPr>
          <a:xfrm>
            <a:off x="9397461" y="2191093"/>
            <a:ext cx="1681884" cy="374969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1512" dirty="0">
                <a:solidFill>
                  <a:srgbClr val="FFFFFF"/>
                </a:solidFill>
              </a:rPr>
              <a:t>ständige Gäste</a:t>
            </a:r>
          </a:p>
        </p:txBody>
      </p:sp>
      <p:pic>
        <p:nvPicPr>
          <p:cNvPr id="3094" name="Picture 22">
            <a:extLst>
              <a:ext uri="{FF2B5EF4-FFF2-40B4-BE49-F238E27FC236}">
                <a16:creationId xmlns:a16="http://schemas.microsoft.com/office/drawing/2014/main" id="{2F5E786A-042C-E2CF-A7C4-46B4E4BB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504" y="4434563"/>
            <a:ext cx="655721" cy="76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4543DBE6-5928-DA11-FAA3-DA0A85EBE797}"/>
              </a:ext>
            </a:extLst>
          </p:cNvPr>
          <p:cNvSpPr txBox="1"/>
          <p:nvPr/>
        </p:nvSpPr>
        <p:spPr>
          <a:xfrm>
            <a:off x="9688292" y="5237008"/>
            <a:ext cx="1320036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Franziska Bürgisser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Vertretung</a:t>
            </a:r>
            <a:b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945" i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Komed</a:t>
            </a: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Region TG</a:t>
            </a:r>
          </a:p>
        </p:txBody>
      </p:sp>
      <p:pic>
        <p:nvPicPr>
          <p:cNvPr id="3098" name="Picture 26">
            <a:extLst>
              <a:ext uri="{FF2B5EF4-FFF2-40B4-BE49-F238E27FC236}">
                <a16:creationId xmlns:a16="http://schemas.microsoft.com/office/drawing/2014/main" id="{22DF0FC5-9D9D-F162-8D49-C6E51BEA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2" y="1453628"/>
            <a:ext cx="1129138" cy="7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775BAA58-99E5-CC4F-CA30-2C7B2F1F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768" y="1453629"/>
            <a:ext cx="1129138" cy="72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rtrait von René Schwarz, Präsident Verein für anthroposophisch erweitertes Heilwesen anthrosana">
            <a:extLst>
              <a:ext uri="{FF2B5EF4-FFF2-40B4-BE49-F238E27FC236}">
                <a16:creationId xmlns:a16="http://schemas.microsoft.com/office/drawing/2014/main" id="{A7F68785-8789-F5DA-FAE7-1FEDCC34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37" y="4031032"/>
            <a:ext cx="813600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rtrait von Christian U. Vogel, Beauftragter Politik Organisation der Arbeitswelt KomplementärTherapie OdA KT">
            <a:extLst>
              <a:ext uri="{FF2B5EF4-FFF2-40B4-BE49-F238E27FC236}">
                <a16:creationId xmlns:a16="http://schemas.microsoft.com/office/drawing/2014/main" id="{697D09F8-9484-A493-5839-5A370287A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02" y="4031032"/>
            <a:ext cx="813600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2BB0911-59F6-07EB-74B5-17E61102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18" y="4028976"/>
            <a:ext cx="813600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rtrait von Elisabeth von Grünigen-Huber, Mitglied Zentralvorstand Schweizerischer Drogistenverband SDV">
            <a:extLst>
              <a:ext uri="{FF2B5EF4-FFF2-40B4-BE49-F238E27FC236}">
                <a16:creationId xmlns:a16="http://schemas.microsoft.com/office/drawing/2014/main" id="{5AB3F0A8-E2A4-F22A-373D-BCEF51704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97" y="4028976"/>
            <a:ext cx="813600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rso-Portrait von Dr. Herbert Schwabl  Kassier  Präsi­dent Schweize­ri­scher  Verband für komple­men­tär­medi­zinis­che Heil­mittel SVKH, Padma AG">
            <a:extLst>
              <a:ext uri="{FF2B5EF4-FFF2-40B4-BE49-F238E27FC236}">
                <a16:creationId xmlns:a16="http://schemas.microsoft.com/office/drawing/2014/main" id="{429395BF-14D1-16CF-9D0D-C0A020E36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05" y="4028976"/>
            <a:ext cx="813600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orso-Portrait von Dr. med. Gisela Etter, Präsidentin Union Schweizerischer komplementärmedizinischer Ärzteorganisationen">
            <a:extLst>
              <a:ext uri="{FF2B5EF4-FFF2-40B4-BE49-F238E27FC236}">
                <a16:creationId xmlns:a16="http://schemas.microsoft.com/office/drawing/2014/main" id="{F4C320CC-11C7-EBC8-704B-62ED5455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2" y="4028976"/>
            <a:ext cx="813600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ortrait Anne Decollogny Vertretung RoMédCoon Anne Decollogny, Vertretung RoMédCo, vor grünem Hintergrund">
            <a:extLst>
              <a:ext uri="{FF2B5EF4-FFF2-40B4-BE49-F238E27FC236}">
                <a16:creationId xmlns:a16="http://schemas.microsoft.com/office/drawing/2014/main" id="{0163B0DE-E0A9-528A-B7DC-CDC866293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93" y="2718070"/>
            <a:ext cx="813600" cy="8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38B4D5-7FFA-5766-3BED-D852AC9050E2}"/>
              </a:ext>
            </a:extLst>
          </p:cNvPr>
          <p:cNvSpPr txBox="1">
            <a:spLocks/>
          </p:cNvSpPr>
          <p:nvPr/>
        </p:nvSpPr>
        <p:spPr>
          <a:xfrm>
            <a:off x="792034" y="345010"/>
            <a:ext cx="9936421" cy="1252534"/>
          </a:xfrm>
          <a:prstGeom prst="rect">
            <a:avLst/>
          </a:prstGeom>
        </p:spPr>
        <p:txBody>
          <a:bodyPr anchor="ctr"/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2" b="1" kern="1200">
                <a:solidFill>
                  <a:srgbClr val="459DD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CH" dirty="0"/>
              <a:t>Interdisziplinärer Vorstand …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6222F33F-CA9A-A77F-ED0C-1240064F4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76" y="3875838"/>
            <a:ext cx="311011" cy="3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68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D316E3-89D9-CEBA-8618-3B53280F713D}"/>
              </a:ext>
            </a:extLst>
          </p:cNvPr>
          <p:cNvSpPr/>
          <p:nvPr/>
        </p:nvSpPr>
        <p:spPr>
          <a:xfrm>
            <a:off x="629800" y="1391224"/>
            <a:ext cx="10382924" cy="4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endParaRPr lang="de-CH" sz="170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Umsetzung …</a:t>
            </a:r>
          </a:p>
        </p:txBody>
      </p:sp>
      <p:sp>
        <p:nvSpPr>
          <p:cNvPr id="23" name="Rechteck 22"/>
          <p:cNvSpPr/>
          <p:nvPr/>
        </p:nvSpPr>
        <p:spPr>
          <a:xfrm>
            <a:off x="792110" y="2643758"/>
            <a:ext cx="9936268" cy="612854"/>
          </a:xfrm>
          <a:prstGeom prst="rect">
            <a:avLst/>
          </a:prstGeom>
          <a:solidFill>
            <a:schemeClr val="accent5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189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Massnahmen mit Zielsetzungen, Indikatoren </a:t>
            </a:r>
            <a:r>
              <a:rPr lang="de-CH" sz="189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und Ressourcen</a:t>
            </a:r>
            <a:endParaRPr lang="de-CH" sz="189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2110" y="1426910"/>
            <a:ext cx="9936268" cy="1017871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3024" dirty="0">
                <a:solidFill>
                  <a:srgbClr val="FFFFFF"/>
                </a:solidFill>
              </a:rPr>
              <a:t>operative Ebene </a:t>
            </a:r>
            <a:r>
              <a:rPr lang="de-CH" sz="3024" dirty="0">
                <a:solidFill>
                  <a:srgbClr val="FFFFFF"/>
                </a:solidFill>
                <a:sym typeface="Wingdings"/>
              </a:rPr>
              <a:t> </a:t>
            </a:r>
            <a:r>
              <a:rPr lang="de-CH" sz="3024" dirty="0">
                <a:solidFill>
                  <a:srgbClr val="FFFFFF"/>
                </a:solidFill>
              </a:rPr>
              <a:t>Geschäftsstelle</a:t>
            </a:r>
            <a:br>
              <a:rPr lang="de-CH" sz="3024" dirty="0">
                <a:solidFill>
                  <a:srgbClr val="FFFFFF"/>
                </a:solidFill>
              </a:rPr>
            </a:br>
            <a:r>
              <a:rPr lang="de-CH" sz="3024" dirty="0">
                <a:solidFill>
                  <a:srgbClr val="FFFFFF"/>
                </a:solidFill>
              </a:rPr>
              <a:t>«Die Dinge richtig tun»</a:t>
            </a:r>
          </a:p>
        </p:txBody>
      </p:sp>
      <p:pic>
        <p:nvPicPr>
          <p:cNvPr id="4" name="Picture 2" descr="Portrait von Walter Stüdeli, Dakomed-Leiter Politik, , vor blauem Hintergrund">
            <a:extLst>
              <a:ext uri="{FF2B5EF4-FFF2-40B4-BE49-F238E27FC236}">
                <a16:creationId xmlns:a16="http://schemas.microsoft.com/office/drawing/2014/main" id="{2AF5B8A0-B71F-9425-D908-BCC32C034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25" y="4248224"/>
            <a:ext cx="772267" cy="7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orso-Portrait von Martin Bangerter, geschäftsführender Dakomed-Co-Präsident, vor blauem Hintergrund">
            <a:extLst>
              <a:ext uri="{FF2B5EF4-FFF2-40B4-BE49-F238E27FC236}">
                <a16:creationId xmlns:a16="http://schemas.microsoft.com/office/drawing/2014/main" id="{799DDE74-09D0-9422-069C-D644ECE8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69" y="4248224"/>
            <a:ext cx="772267" cy="7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ortrait Olaf Müller – Grafik, Soziale Medien, Webdesign, vor blauem Hintergrund">
            <a:extLst>
              <a:ext uri="{FF2B5EF4-FFF2-40B4-BE49-F238E27FC236}">
                <a16:creationId xmlns:a16="http://schemas.microsoft.com/office/drawing/2014/main" id="{C699A2A4-CDA2-B556-88D7-355F9782D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51" y="4251047"/>
            <a:ext cx="772267" cy="7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ortrait von Lukas Fuhrer, Leiter Medienstelle und Leiter Millefolia, vor blauem Hintergrund">
            <a:extLst>
              <a:ext uri="{FF2B5EF4-FFF2-40B4-BE49-F238E27FC236}">
                <a16:creationId xmlns:a16="http://schemas.microsoft.com/office/drawing/2014/main" id="{A9E8212E-DAFC-3A6A-5DC5-0E9CB501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59" y="4248224"/>
            <a:ext cx="772267" cy="7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50ADCF9-63C0-171B-3754-9164D11FAAF0}"/>
              </a:ext>
            </a:extLst>
          </p:cNvPr>
          <p:cNvSpPr txBox="1"/>
          <p:nvPr/>
        </p:nvSpPr>
        <p:spPr>
          <a:xfrm>
            <a:off x="4288641" y="5031051"/>
            <a:ext cx="1320036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Walter </a:t>
            </a:r>
            <a:r>
              <a:rPr lang="de-CH" sz="945" b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Stüdeli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Leiter Politik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225CB3F-59D0-862D-7B7B-3F422CBC247F}"/>
              </a:ext>
            </a:extLst>
          </p:cNvPr>
          <p:cNvSpPr txBox="1"/>
          <p:nvPr/>
        </p:nvSpPr>
        <p:spPr>
          <a:xfrm>
            <a:off x="5592721" y="5032043"/>
            <a:ext cx="13200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Olaf Müller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Grafik, soziale Medien, Webdesign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77933E9-9A2F-51CC-3624-A3CA1BE2E99D}"/>
              </a:ext>
            </a:extLst>
          </p:cNvPr>
          <p:cNvSpPr txBox="1"/>
          <p:nvPr/>
        </p:nvSpPr>
        <p:spPr>
          <a:xfrm>
            <a:off x="6863774" y="5033034"/>
            <a:ext cx="13200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Lukas Fuhrer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Leitung Medienstelle und </a:t>
            </a:r>
            <a:r>
              <a:rPr lang="de-CH" sz="945" i="1" dirty="0" err="1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millefolia</a:t>
            </a:r>
            <a:endParaRPr lang="de-CH" sz="945" i="1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512411-D27A-4E53-4C32-0A59D7ADF73D}"/>
              </a:ext>
            </a:extLst>
          </p:cNvPr>
          <p:cNvSpPr txBox="1"/>
          <p:nvPr/>
        </p:nvSpPr>
        <p:spPr>
          <a:xfrm>
            <a:off x="3001074" y="5026119"/>
            <a:ext cx="13200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b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Martin Bangerter</a:t>
            </a:r>
            <a:br>
              <a:rPr lang="de-CH" sz="945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solidFill>
                <a:srgbClr val="30303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Co-Präsident und</a:t>
            </a:r>
          </a:p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945" i="1" dirty="0">
                <a:solidFill>
                  <a:srgbClr val="30303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Geschäftsführung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869C19-E437-7C7B-D09E-9E584C36EA71}"/>
              </a:ext>
            </a:extLst>
          </p:cNvPr>
          <p:cNvSpPr txBox="1"/>
          <p:nvPr/>
        </p:nvSpPr>
        <p:spPr>
          <a:xfrm>
            <a:off x="792034" y="4248199"/>
            <a:ext cx="1761619" cy="374969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1512" dirty="0">
                <a:solidFill>
                  <a:srgbClr val="FFFFFF"/>
                </a:solidFill>
              </a:rPr>
              <a:t>Geschäftsstelle</a:t>
            </a:r>
          </a:p>
        </p:txBody>
      </p:sp>
    </p:spTree>
    <p:extLst>
      <p:ext uri="{BB962C8B-B14F-4D97-AF65-F5344CB8AC3E}">
        <p14:creationId xmlns:p14="http://schemas.microsoft.com/office/powerpoint/2010/main" val="2407173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0033A-4A4F-0220-6914-A626E1B6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Mitglieder …</a:t>
            </a:r>
          </a:p>
        </p:txBody>
      </p:sp>
      <p:pic>
        <p:nvPicPr>
          <p:cNvPr id="12290" name="Picture 2" descr="anthrosana - Ihre Patientenorganisation">
            <a:extLst>
              <a:ext uri="{FF2B5EF4-FFF2-40B4-BE49-F238E27FC236}">
                <a16:creationId xmlns:a16="http://schemas.microsoft.com/office/drawing/2014/main" id="{B9939C21-6117-08A4-1410-A2CE1A2F9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21" y="3617226"/>
            <a:ext cx="1885808" cy="86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Logo Förderverein Anthroposophische Medizin">
            <a:extLst>
              <a:ext uri="{FF2B5EF4-FFF2-40B4-BE49-F238E27FC236}">
                <a16:creationId xmlns:a16="http://schemas.microsoft.com/office/drawing/2014/main" id="{1E166CF7-E494-EFC5-403B-8540F62A7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0" y="5280617"/>
            <a:ext cx="2649260" cy="7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ntegrative Kliniken">
            <a:extLst>
              <a:ext uri="{FF2B5EF4-FFF2-40B4-BE49-F238E27FC236}">
                <a16:creationId xmlns:a16="http://schemas.microsoft.com/office/drawing/2014/main" id="{142FA896-8328-21AA-30F5-5BDC6883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58" y="2850571"/>
            <a:ext cx="2257533" cy="5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NVS Berufsverband | Naturheilkunde | Komplementärmedizin">
            <a:extLst>
              <a:ext uri="{FF2B5EF4-FFF2-40B4-BE49-F238E27FC236}">
                <a16:creationId xmlns:a16="http://schemas.microsoft.com/office/drawing/2014/main" id="{4930E679-55A7-1957-3182-3459E310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60" y="4698726"/>
            <a:ext cx="2166553" cy="4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>
            <a:extLst>
              <a:ext uri="{FF2B5EF4-FFF2-40B4-BE49-F238E27FC236}">
                <a16:creationId xmlns:a16="http://schemas.microsoft.com/office/drawing/2014/main" id="{50D90F5E-A0EA-7253-9CB7-2E19F803C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58" y="5131369"/>
            <a:ext cx="4190792" cy="10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Organisation der Arbeitswelt KomplementärTherapie">
            <a:extLst>
              <a:ext uri="{FF2B5EF4-FFF2-40B4-BE49-F238E27FC236}">
                <a16:creationId xmlns:a16="http://schemas.microsoft.com/office/drawing/2014/main" id="{936FEB6F-4518-4CC2-8191-BA4561A34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147" y="2683461"/>
            <a:ext cx="1298231" cy="6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>
            <a:extLst>
              <a:ext uri="{FF2B5EF4-FFF2-40B4-BE49-F238E27FC236}">
                <a16:creationId xmlns:a16="http://schemas.microsoft.com/office/drawing/2014/main" id="{C98C4384-F2A2-9F1E-5D94-54740E3D7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57" y="4974043"/>
            <a:ext cx="2004913" cy="101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Logo">
            <a:extLst>
              <a:ext uri="{FF2B5EF4-FFF2-40B4-BE49-F238E27FC236}">
                <a16:creationId xmlns:a16="http://schemas.microsoft.com/office/drawing/2014/main" id="{3DC8951F-92B9-25DC-23B5-0487A296E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80" y="2966176"/>
            <a:ext cx="709876" cy="7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FG KMPhyto">
            <a:extLst>
              <a:ext uri="{FF2B5EF4-FFF2-40B4-BE49-F238E27FC236}">
                <a16:creationId xmlns:a16="http://schemas.microsoft.com/office/drawing/2014/main" id="{8F332E8B-F59C-EC85-A12D-9D6E6CC1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613" y="4147889"/>
            <a:ext cx="3326891" cy="97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Camvet.ch Jahrestagung 2021 | VET-MAGAZIN.ch">
            <a:extLst>
              <a:ext uri="{FF2B5EF4-FFF2-40B4-BE49-F238E27FC236}">
                <a16:creationId xmlns:a16="http://schemas.microsoft.com/office/drawing/2014/main" id="{E63728DA-99EF-7B8E-9E1C-C5CF3AB53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4" y="2679444"/>
            <a:ext cx="1007512" cy="94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0" name="Picture 32" descr="SVKH | ASMC">
            <a:extLst>
              <a:ext uri="{FF2B5EF4-FFF2-40B4-BE49-F238E27FC236}">
                <a16:creationId xmlns:a16="http://schemas.microsoft.com/office/drawing/2014/main" id="{17A92126-E1C1-9744-332B-AB542A9B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05" y="4377285"/>
            <a:ext cx="2488379" cy="44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2" name="Picture 34">
            <a:extLst>
              <a:ext uri="{FF2B5EF4-FFF2-40B4-BE49-F238E27FC236}">
                <a16:creationId xmlns:a16="http://schemas.microsoft.com/office/drawing/2014/main" id="{94C77732-9569-DCAA-F39E-6926B0150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25" y="2765494"/>
            <a:ext cx="1276007" cy="6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4" name="Picture 36">
            <a:extLst>
              <a:ext uri="{FF2B5EF4-FFF2-40B4-BE49-F238E27FC236}">
                <a16:creationId xmlns:a16="http://schemas.microsoft.com/office/drawing/2014/main" id="{15021929-E3EE-258A-C5D1-785993157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07" y="3561153"/>
            <a:ext cx="3052252" cy="8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6" name="Picture 38" descr="SGZM Home">
            <a:extLst>
              <a:ext uri="{FF2B5EF4-FFF2-40B4-BE49-F238E27FC236}">
                <a16:creationId xmlns:a16="http://schemas.microsoft.com/office/drawing/2014/main" id="{30457EF4-13E3-7D70-E0BE-36F49285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60" y="3490612"/>
            <a:ext cx="3821632" cy="62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586E767-7B5F-3DB0-EF4E-5A5300D02F15}"/>
              </a:ext>
            </a:extLst>
          </p:cNvPr>
          <p:cNvSpPr txBox="1"/>
          <p:nvPr/>
        </p:nvSpPr>
        <p:spPr>
          <a:xfrm>
            <a:off x="792110" y="1426910"/>
            <a:ext cx="9936268" cy="1017871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3024" dirty="0">
                <a:solidFill>
                  <a:srgbClr val="FFFFFF"/>
                </a:solidFill>
              </a:rPr>
              <a:t>Heute vereint der </a:t>
            </a:r>
            <a:r>
              <a:rPr lang="de-CH" sz="3024" dirty="0" err="1">
                <a:solidFill>
                  <a:srgbClr val="FFFFFF"/>
                </a:solidFill>
              </a:rPr>
              <a:t>Dakomed</a:t>
            </a:r>
            <a:r>
              <a:rPr lang="de-CH" sz="3024" dirty="0">
                <a:solidFill>
                  <a:srgbClr val="FFFFFF"/>
                </a:solidFill>
              </a:rPr>
              <a:t> unter seinem Dach</a:t>
            </a:r>
            <a:br>
              <a:rPr lang="de-CH" sz="3024" dirty="0">
                <a:solidFill>
                  <a:srgbClr val="FFFFFF"/>
                </a:solidFill>
              </a:rPr>
            </a:br>
            <a:r>
              <a:rPr lang="de-CH" sz="3024" dirty="0">
                <a:solidFill>
                  <a:srgbClr val="FFFFFF"/>
                </a:solidFill>
              </a:rPr>
              <a:t>14 Fachverbände der Branche und deren Mitglieder:</a:t>
            </a:r>
          </a:p>
        </p:txBody>
      </p:sp>
    </p:spTree>
    <p:extLst>
      <p:ext uri="{BB962C8B-B14F-4D97-AF65-F5344CB8AC3E}">
        <p14:creationId xmlns:p14="http://schemas.microsoft.com/office/powerpoint/2010/main" val="3059736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D316E3-89D9-CEBA-8618-3B53280F713D}"/>
              </a:ext>
            </a:extLst>
          </p:cNvPr>
          <p:cNvSpPr/>
          <p:nvPr/>
        </p:nvSpPr>
        <p:spPr>
          <a:xfrm>
            <a:off x="629800" y="1391224"/>
            <a:ext cx="10382924" cy="4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endParaRPr lang="de-CH" sz="170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Gönner …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6D9E70-F7DB-5CDD-234B-5A58A1CBD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35" y="2592388"/>
            <a:ext cx="4968210" cy="3563937"/>
          </a:xfrm>
        </p:spPr>
        <p:txBody>
          <a:bodyPr>
            <a:normAutofit fontScale="32500" lnSpcReduction="20000"/>
          </a:bodyPr>
          <a:lstStyle/>
          <a:p>
            <a:r>
              <a:rPr lang="de-CH" dirty="0"/>
              <a:t>Alpstein Clinic AG</a:t>
            </a:r>
          </a:p>
          <a:p>
            <a:r>
              <a:rPr lang="de-CH" dirty="0"/>
              <a:t>AMEOS Seeklinikum Brunnen</a:t>
            </a:r>
          </a:p>
          <a:p>
            <a:r>
              <a:rPr lang="de-CH" dirty="0"/>
              <a:t>ASCA Schweizerische Stiftung für</a:t>
            </a:r>
          </a:p>
          <a:p>
            <a:r>
              <a:rPr lang="de-CH" dirty="0"/>
              <a:t>Berufsverband der Tierheilpraktiker*innen</a:t>
            </a:r>
          </a:p>
          <a:p>
            <a:r>
              <a:rPr lang="de-CH" dirty="0"/>
              <a:t>Bio-Medica Fachschule GmbH</a:t>
            </a:r>
          </a:p>
          <a:p>
            <a:r>
              <a:rPr lang="de-CH" dirty="0"/>
              <a:t>Biologische Heilmittel Heel GmbH</a:t>
            </a:r>
          </a:p>
          <a:p>
            <a:r>
              <a:rPr lang="de-CH" dirty="0"/>
              <a:t>Biomed AG</a:t>
            </a:r>
          </a:p>
          <a:p>
            <a:r>
              <a:rPr lang="de-CH" dirty="0"/>
              <a:t>Cranio Suisse®</a:t>
            </a:r>
          </a:p>
          <a:p>
            <a:r>
              <a:rPr lang="de-CH" dirty="0"/>
              <a:t>Dr. B. K. Bose Stiftung</a:t>
            </a:r>
          </a:p>
          <a:p>
            <a:r>
              <a:rPr lang="de-CH" dirty="0"/>
              <a:t>Dr. Noyer AG</a:t>
            </a:r>
          </a:p>
          <a:p>
            <a:r>
              <a:rPr lang="de-CH" dirty="0" err="1"/>
              <a:t>ebi-pharm</a:t>
            </a:r>
            <a:r>
              <a:rPr lang="de-CH" dirty="0"/>
              <a:t> </a:t>
            </a:r>
            <a:r>
              <a:rPr lang="de-CH" dirty="0" err="1"/>
              <a:t>ag</a:t>
            </a:r>
            <a:endParaRPr lang="de-CH" dirty="0"/>
          </a:p>
          <a:p>
            <a:r>
              <a:rPr lang="de-CH" dirty="0" err="1"/>
              <a:t>ErfahrungsMedizinisches</a:t>
            </a:r>
            <a:r>
              <a:rPr lang="de-CH" dirty="0"/>
              <a:t> Register EMR</a:t>
            </a:r>
          </a:p>
          <a:p>
            <a:r>
              <a:rPr lang="de-CH" dirty="0"/>
              <a:t>Fachgesellschaft für Komplementärmedizin und Phytotherapie </a:t>
            </a:r>
            <a:r>
              <a:rPr lang="de-CH" dirty="0" err="1"/>
              <a:t>FGKMPhyto</a:t>
            </a:r>
            <a:endParaRPr lang="de-CH" dirty="0"/>
          </a:p>
          <a:p>
            <a:r>
              <a:rPr lang="de-CH" dirty="0"/>
              <a:t>H-M-Stiftung</a:t>
            </a:r>
          </a:p>
          <a:p>
            <a:r>
              <a:rPr lang="de-CH" dirty="0"/>
              <a:t>Hänseler AG</a:t>
            </a:r>
          </a:p>
          <a:p>
            <a:r>
              <a:rPr lang="de-CH" dirty="0"/>
              <a:t>Homöopathie Schweiz</a:t>
            </a:r>
          </a:p>
          <a:p>
            <a:r>
              <a:rPr lang="de-CH" dirty="0" err="1"/>
              <a:t>KineSuisse</a:t>
            </a:r>
            <a:r>
              <a:rPr lang="de-CH" dirty="0"/>
              <a:t> - Berufsverband für Kinesiologie</a:t>
            </a:r>
          </a:p>
          <a:p>
            <a:r>
              <a:rPr lang="de-CH" dirty="0"/>
              <a:t>Klinik Arlesheim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92110" y="1426910"/>
            <a:ext cx="9936268" cy="1017871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3024" dirty="0">
                <a:solidFill>
                  <a:srgbClr val="FFFFFF"/>
                </a:solidFill>
              </a:rPr>
              <a:t>Für die Vernetzung und die Unterstützung des</a:t>
            </a:r>
            <a:br>
              <a:rPr lang="de-CH" sz="3024" dirty="0">
                <a:solidFill>
                  <a:srgbClr val="FFFFFF"/>
                </a:solidFill>
              </a:rPr>
            </a:br>
            <a:r>
              <a:rPr lang="de-CH" sz="3024" dirty="0" err="1">
                <a:solidFill>
                  <a:srgbClr val="FFFFFF"/>
                </a:solidFill>
              </a:rPr>
              <a:t>Dakomed</a:t>
            </a:r>
            <a:r>
              <a:rPr lang="de-CH" sz="3024" dirty="0">
                <a:solidFill>
                  <a:srgbClr val="FFFFFF"/>
                </a:solidFill>
              </a:rPr>
              <a:t> sind die Gönner zentral: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45E64457-AA27-FB2E-9073-EBFDBC302806}"/>
              </a:ext>
            </a:extLst>
          </p:cNvPr>
          <p:cNvSpPr txBox="1">
            <a:spLocks/>
          </p:cNvSpPr>
          <p:nvPr/>
        </p:nvSpPr>
        <p:spPr>
          <a:xfrm>
            <a:off x="6105071" y="2592388"/>
            <a:ext cx="4907653" cy="356393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16004" indent="-216004" algn="l" defTabSz="864017" rtl="0" eaLnBrk="1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459DD7"/>
              </a:buClr>
              <a:buFont typeface="Symbol" pitchFamily="2" charset="2"/>
              <a:buChar char="-"/>
              <a:defRPr sz="2646" kern="120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48012" indent="-216004" algn="l" defTabSz="864017" rtl="0" eaLnBrk="1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778752"/>
              </a:buClr>
              <a:buFont typeface="Wingdings" pitchFamily="2" charset="2"/>
              <a:buChar char="§"/>
              <a:defRPr sz="2268" kern="120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0021" indent="-216004" algn="l" defTabSz="864017" rtl="0" eaLnBrk="1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684F72"/>
              </a:buClr>
              <a:buFont typeface="Arial" panose="020B0604020202020204" pitchFamily="34" charset="0"/>
              <a:buChar char="•"/>
              <a:defRPr sz="1890" kern="120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12029" indent="-216004" algn="l" defTabSz="864017" rtl="0" eaLnBrk="1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D69A48"/>
              </a:buClr>
              <a:buFont typeface="Arial" panose="020B0604020202020204" pitchFamily="34" charset="0"/>
              <a:buChar char="•"/>
              <a:defRPr sz="1701" kern="120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44037" indent="-216004" algn="l" defTabSz="864017" rtl="0" eaLnBrk="1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313131"/>
              </a:buClr>
              <a:buFont typeface="Arial" panose="020B0604020202020204" pitchFamily="34" charset="0"/>
              <a:buChar char="•"/>
              <a:defRPr sz="1701" kern="120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de-CH" dirty="0" err="1"/>
              <a:t>Maharishi</a:t>
            </a:r>
            <a:r>
              <a:rPr lang="de-CH" dirty="0"/>
              <a:t> Ayurveda Products</a:t>
            </a:r>
          </a:p>
          <a:p>
            <a:pPr fontAlgn="auto"/>
            <a:r>
              <a:rPr lang="de-CH" dirty="0"/>
              <a:t>Max Zeller Söhne AG</a:t>
            </a:r>
          </a:p>
          <a:p>
            <a:pPr fontAlgn="auto"/>
            <a:r>
              <a:rPr lang="de-CH" dirty="0" err="1"/>
              <a:t>Paramed</a:t>
            </a:r>
            <a:r>
              <a:rPr lang="de-CH" dirty="0"/>
              <a:t> AG</a:t>
            </a:r>
          </a:p>
          <a:p>
            <a:pPr fontAlgn="auto"/>
            <a:r>
              <a:rPr lang="de-CH" dirty="0" err="1"/>
              <a:t>Permamed</a:t>
            </a:r>
            <a:r>
              <a:rPr lang="de-CH" dirty="0"/>
              <a:t> AG</a:t>
            </a:r>
          </a:p>
          <a:p>
            <a:pPr fontAlgn="auto"/>
            <a:r>
              <a:rPr lang="de-CH" dirty="0" err="1"/>
              <a:t>Phytomed</a:t>
            </a:r>
            <a:r>
              <a:rPr lang="de-CH" dirty="0"/>
              <a:t> AG</a:t>
            </a:r>
          </a:p>
          <a:p>
            <a:pPr fontAlgn="auto"/>
            <a:r>
              <a:rPr lang="de-CH" dirty="0" err="1"/>
              <a:t>Regena</a:t>
            </a:r>
            <a:r>
              <a:rPr lang="de-CH" dirty="0"/>
              <a:t> AG</a:t>
            </a:r>
          </a:p>
          <a:p>
            <a:pPr fontAlgn="auto"/>
            <a:r>
              <a:rPr lang="de-CH" dirty="0"/>
              <a:t>Schwabe </a:t>
            </a:r>
            <a:r>
              <a:rPr lang="de-CH" dirty="0" err="1"/>
              <a:t>Pharma</a:t>
            </a:r>
            <a:r>
              <a:rPr lang="de-CH" dirty="0"/>
              <a:t> AG</a:t>
            </a:r>
          </a:p>
          <a:p>
            <a:pPr fontAlgn="auto"/>
            <a:r>
              <a:rPr lang="de-CH" dirty="0"/>
              <a:t>Schweiz BTS</a:t>
            </a:r>
          </a:p>
          <a:p>
            <a:pPr fontAlgn="auto"/>
            <a:r>
              <a:rPr lang="de-CH" dirty="0"/>
              <a:t>Schweizerische Pharmazeutische</a:t>
            </a:r>
          </a:p>
          <a:p>
            <a:pPr fontAlgn="auto"/>
            <a:r>
              <a:rPr lang="de-CH" dirty="0"/>
              <a:t>Shiatsu Gesellschaft Schweiz</a:t>
            </a:r>
          </a:p>
          <a:p>
            <a:pPr fontAlgn="auto"/>
            <a:r>
              <a:rPr lang="de-CH" dirty="0" err="1"/>
              <a:t>Similasan</a:t>
            </a:r>
            <a:r>
              <a:rPr lang="de-CH" dirty="0"/>
              <a:t> AG</a:t>
            </a:r>
          </a:p>
          <a:p>
            <a:pPr fontAlgn="auto"/>
            <a:r>
              <a:rPr lang="de-CH" dirty="0"/>
              <a:t>SNE Stiftung für Naturheilkunde und Erfahrungsmedizin</a:t>
            </a:r>
          </a:p>
          <a:p>
            <a:pPr fontAlgn="auto"/>
            <a:r>
              <a:rPr lang="de-CH" dirty="0"/>
              <a:t>Spagyros AG</a:t>
            </a:r>
          </a:p>
          <a:p>
            <a:pPr fontAlgn="auto"/>
            <a:r>
              <a:rPr lang="de-CH" dirty="0"/>
              <a:t>Stiftung Sokrates</a:t>
            </a:r>
          </a:p>
          <a:p>
            <a:pPr fontAlgn="auto"/>
            <a:r>
              <a:rPr lang="de-CH" dirty="0"/>
              <a:t>Swiss Mountain Clinic AG</a:t>
            </a:r>
          </a:p>
          <a:p>
            <a:pPr fontAlgn="auto"/>
            <a:r>
              <a:rPr lang="de-CH" dirty="0"/>
              <a:t>Verband Rhythmische Massage Schweiz VRMS</a:t>
            </a:r>
          </a:p>
          <a:p>
            <a:pPr fontAlgn="auto"/>
            <a:r>
              <a:rPr lang="de-CH" dirty="0"/>
              <a:t>Verein Anthroposophische Pflege in der Schweiz - APIS-SAES</a:t>
            </a:r>
          </a:p>
          <a:p>
            <a:pPr fontAlgn="auto"/>
            <a:r>
              <a:rPr lang="de-CH" dirty="0"/>
              <a:t>Verein zur Förderung Anthroposophischer</a:t>
            </a:r>
          </a:p>
          <a:p>
            <a:pPr fontAlgn="auto"/>
            <a:r>
              <a:rPr lang="de-CH" dirty="0" err="1"/>
              <a:t>vita</a:t>
            </a:r>
            <a:r>
              <a:rPr lang="de-CH" dirty="0"/>
              <a:t> </a:t>
            </a:r>
            <a:r>
              <a:rPr lang="de-CH" dirty="0" err="1"/>
              <a:t>steps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24836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Karte, Atlas, Text enthält.&#10;&#10;Automatisch generierte Beschreibung">
            <a:extLst>
              <a:ext uri="{FF2B5EF4-FFF2-40B4-BE49-F238E27FC236}">
                <a16:creationId xmlns:a16="http://schemas.microsoft.com/office/drawing/2014/main" id="{10898559-D90E-3739-2937-3931ABD2E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40" y="2912458"/>
            <a:ext cx="5472608" cy="327527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ED316E3-89D9-CEBA-8618-3B53280F713D}"/>
              </a:ext>
            </a:extLst>
          </p:cNvPr>
          <p:cNvSpPr/>
          <p:nvPr/>
        </p:nvSpPr>
        <p:spPr>
          <a:xfrm>
            <a:off x="629800" y="1391224"/>
            <a:ext cx="10382924" cy="4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endParaRPr lang="de-CH" sz="170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Regionale Verankerung …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92110" y="1426910"/>
            <a:ext cx="9936268" cy="1449862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3024" dirty="0">
                <a:solidFill>
                  <a:srgbClr val="FFFFFF"/>
                </a:solidFill>
              </a:rPr>
              <a:t>Die Lokalverbände nehmen sich den Themen und</a:t>
            </a:r>
            <a:br>
              <a:rPr lang="de-CH" sz="3024" dirty="0">
                <a:solidFill>
                  <a:srgbClr val="FFFFFF"/>
                </a:solidFill>
              </a:rPr>
            </a:br>
            <a:r>
              <a:rPr lang="de-CH" sz="3024" dirty="0">
                <a:solidFill>
                  <a:srgbClr val="FFFFFF"/>
                </a:solidFill>
              </a:rPr>
              <a:t>Anliegen der Komplementärmedizin in ihrer Region</a:t>
            </a:r>
            <a:br>
              <a:rPr lang="de-CH" sz="3024" dirty="0">
                <a:solidFill>
                  <a:srgbClr val="FFFFFF"/>
                </a:solidFill>
              </a:rPr>
            </a:br>
            <a:r>
              <a:rPr lang="de-CH" sz="3024" dirty="0">
                <a:solidFill>
                  <a:srgbClr val="FFFFFF"/>
                </a:solidFill>
              </a:rPr>
              <a:t>an. Sie arbeiten eng mit dem </a:t>
            </a:r>
            <a:r>
              <a:rPr lang="de-CH" sz="3024" dirty="0" err="1">
                <a:solidFill>
                  <a:srgbClr val="FFFFFF"/>
                </a:solidFill>
              </a:rPr>
              <a:t>Dakomed</a:t>
            </a:r>
            <a:r>
              <a:rPr lang="de-CH" sz="3024" dirty="0">
                <a:solidFill>
                  <a:srgbClr val="FFFFFF"/>
                </a:solidFill>
              </a:rPr>
              <a:t> zusammen.</a:t>
            </a:r>
          </a:p>
        </p:txBody>
      </p:sp>
      <p:sp>
        <p:nvSpPr>
          <p:cNvPr id="11" name="Rechteckige Legende 10">
            <a:extLst>
              <a:ext uri="{FF2B5EF4-FFF2-40B4-BE49-F238E27FC236}">
                <a16:creationId xmlns:a16="http://schemas.microsoft.com/office/drawing/2014/main" id="{066FF8A4-A02E-B4C4-1950-412A108A8DF5}"/>
              </a:ext>
            </a:extLst>
          </p:cNvPr>
          <p:cNvSpPr/>
          <p:nvPr/>
        </p:nvSpPr>
        <p:spPr>
          <a:xfrm>
            <a:off x="820112" y="3096071"/>
            <a:ext cx="2015875" cy="2664967"/>
          </a:xfrm>
          <a:prstGeom prst="wedgeRectCallout">
            <a:avLst>
              <a:gd name="adj1" fmla="val 113572"/>
              <a:gd name="adj2" fmla="val 15747"/>
            </a:avLst>
          </a:prstGeom>
          <a:solidFill>
            <a:schemeClr val="bg1"/>
          </a:solidFill>
          <a:ln w="47625"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CH" sz="1400" b="1" i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Association</a:t>
            </a:r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sz="1400" b="1" i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romande</a:t>
            </a:r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sz="1400" b="1" i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pour</a:t>
            </a:r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le </a:t>
            </a:r>
            <a:r>
              <a:rPr lang="de-CH" sz="1400" b="1" i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développement</a:t>
            </a:r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et </a:t>
            </a:r>
            <a:r>
              <a:rPr lang="de-CH" sz="1400" b="1" i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l’intégration</a:t>
            </a:r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des </a:t>
            </a:r>
            <a:r>
              <a:rPr lang="de-CH" sz="1400" b="1" i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médecines</a:t>
            </a:r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sz="1400" b="1" i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complémentaires</a:t>
            </a:r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(</a:t>
            </a:r>
            <a:r>
              <a:rPr lang="de-CH" sz="1400" b="1" i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RoMédCo</a:t>
            </a:r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)</a:t>
            </a: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446CDEAB-2A97-2A2C-05F8-B98CC1382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0" y="3240087"/>
            <a:ext cx="1761277" cy="113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ige Legende 11">
            <a:extLst>
              <a:ext uri="{FF2B5EF4-FFF2-40B4-BE49-F238E27FC236}">
                <a16:creationId xmlns:a16="http://schemas.microsoft.com/office/drawing/2014/main" id="{7D21FCFF-A74B-0A41-2D27-FA4B8D8CE816}"/>
              </a:ext>
            </a:extLst>
          </p:cNvPr>
          <p:cNvSpPr/>
          <p:nvPr/>
        </p:nvSpPr>
        <p:spPr>
          <a:xfrm>
            <a:off x="8684501" y="3096071"/>
            <a:ext cx="2015875" cy="2160241"/>
          </a:xfrm>
          <a:prstGeom prst="wedgeRectCallout">
            <a:avLst>
              <a:gd name="adj1" fmla="val -144980"/>
              <a:gd name="adj2" fmla="val -35053"/>
            </a:avLst>
          </a:prstGeom>
          <a:solidFill>
            <a:schemeClr val="bg1"/>
          </a:solidFill>
          <a:ln w="47625"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Kantonalkomitee Thurgau</a:t>
            </a:r>
            <a:b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(</a:t>
            </a:r>
            <a:r>
              <a:rPr lang="de-CH" sz="1400" b="1" i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Komed</a:t>
            </a:r>
            <a:r>
              <a:rPr lang="de-CH" sz="1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Regio TG)</a:t>
            </a:r>
          </a:p>
        </p:txBody>
      </p:sp>
      <p:pic>
        <p:nvPicPr>
          <p:cNvPr id="13" name="Picture 24">
            <a:extLst>
              <a:ext uri="{FF2B5EF4-FFF2-40B4-BE49-F238E27FC236}">
                <a16:creationId xmlns:a16="http://schemas.microsoft.com/office/drawing/2014/main" id="{D43984D7-8470-20D4-052A-D235928BC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710" y="3168079"/>
            <a:ext cx="1880078" cy="12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094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0691CA1-11C1-167D-E5FF-3B0B28C0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10" y="277284"/>
            <a:ext cx="9936268" cy="1252534"/>
          </a:xfrm>
        </p:spPr>
        <p:txBody>
          <a:bodyPr>
            <a:normAutofit/>
          </a:bodyPr>
          <a:lstStyle/>
          <a:p>
            <a:r>
              <a:rPr lang="de-CH" dirty="0" err="1"/>
              <a:t>Dakomed</a:t>
            </a:r>
            <a:r>
              <a:rPr lang="de-CH" dirty="0"/>
              <a:t> – unsere finanziellen Mittel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B458EB-1855-8058-616F-3DE4ACC8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  <a:p>
            <a:pPr>
              <a:defRPr/>
            </a:pPr>
            <a:endParaRPr lang="de-CH" dirty="0"/>
          </a:p>
          <a:p>
            <a:pPr>
              <a:defRPr/>
            </a:pPr>
            <a:endParaRPr lang="de-CH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8F9724-80BD-D668-5456-F06F51466093}"/>
              </a:ext>
            </a:extLst>
          </p:cNvPr>
          <p:cNvSpPr txBox="1"/>
          <p:nvPr/>
        </p:nvSpPr>
        <p:spPr>
          <a:xfrm>
            <a:off x="4191024" y="3368038"/>
            <a:ext cx="402674" cy="35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5998" indent="-215998">
              <a:lnSpc>
                <a:spcPts val="2200"/>
              </a:lnSpc>
              <a:buFont typeface="Arial" pitchFamily="34" charset="0"/>
              <a:buChar char="–"/>
            </a:pPr>
            <a:endParaRPr lang="de-DE" sz="1600" dirty="0" err="1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67B8BBDE-FD1A-3B49-3D7B-C3C62EECD050}"/>
              </a:ext>
            </a:extLst>
          </p:cNvPr>
          <p:cNvGraphicFramePr/>
          <p:nvPr/>
        </p:nvGraphicFramePr>
        <p:xfrm>
          <a:off x="1758209" y="1653211"/>
          <a:ext cx="8004071" cy="4681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16ABEB80-2FE4-7A10-803D-68B3947C7E33}"/>
              </a:ext>
            </a:extLst>
          </p:cNvPr>
          <p:cNvSpPr txBox="1"/>
          <p:nvPr/>
        </p:nvSpPr>
        <p:spPr>
          <a:xfrm>
            <a:off x="7823350" y="4292861"/>
            <a:ext cx="3388078" cy="1200329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18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Das Jahresbudget des </a:t>
            </a:r>
            <a:r>
              <a:rPr lang="de-CH" sz="1800" b="1" i="1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br>
              <a:rPr lang="de-CH" sz="18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18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beträgt 2024 rund CHF 466’000</a:t>
            </a:r>
            <a:br>
              <a:rPr lang="de-CH" sz="18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18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Es ist zu praktisch zu 100% durch Spenden und Beiträge finanziert.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EC64CC91-ACDD-0B0A-A72A-8371D0951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14" y="5155609"/>
            <a:ext cx="311011" cy="3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2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189CD-F104-28B4-53B9-F0C6EFEA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haben wir bis dato erreicht?</a:t>
            </a:r>
          </a:p>
        </p:txBody>
      </p:sp>
    </p:spTree>
    <p:extLst>
      <p:ext uri="{BB962C8B-B14F-4D97-AF65-F5344CB8AC3E}">
        <p14:creationId xmlns:p14="http://schemas.microsoft.com/office/powerpoint/2010/main" val="120273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F809AF8-5813-9C21-FD3B-1FB5F4CE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Gemeinsam für die Komplementärmedizin …</a:t>
            </a:r>
          </a:p>
        </p:txBody>
      </p:sp>
    </p:spTree>
    <p:extLst>
      <p:ext uri="{BB962C8B-B14F-4D97-AF65-F5344CB8AC3E}">
        <p14:creationId xmlns:p14="http://schemas.microsoft.com/office/powerpoint/2010/main" val="2114082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785E-492C-15E1-4CE6-9B13F173E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Art. 118a: Auswirkungen 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C37B9D-1636-6F3D-5E25-D3A761B9B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10" y="1725046"/>
            <a:ext cx="9936268" cy="4410119"/>
          </a:xfrm>
        </p:spPr>
        <p:txBody>
          <a:bodyPr>
            <a:normAutofit/>
          </a:bodyPr>
          <a:lstStyle/>
          <a:p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Obligatorische Krankenversicherung (OKP)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Homöopathie, Anthroposophie, TCM, Akupunktur und Phytotherapie als ärztliche Methoden werden rückerstattet</a:t>
            </a:r>
          </a:p>
          <a:p>
            <a:r>
              <a:rPr lang="de-CH" b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Medizinalberufgesetz</a:t>
            </a:r>
            <a:endParaRPr lang="de-CH" b="1" dirty="0">
              <a:solidFill>
                <a:srgbClr val="459DD7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Ausbildungsziele zur Komplementärmedizin in die Lehrzielkataloge aufgenommen</a:t>
            </a:r>
          </a:p>
          <a:p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Forschung und Lehre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Komplementäre und integrative Medizin ist im medizinischen Curriculum an fünf Universitäten (BE, ZH, BS, Lausanne) und FH Wädenswil integriert</a:t>
            </a:r>
          </a:p>
          <a:p>
            <a:pPr lvl="1"/>
            <a:endParaRPr lang="de-CH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85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785E-492C-15E1-4CE6-9B13F173E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Art. 118a: Auswirkungen 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C37B9D-1636-6F3D-5E25-D3A761B9B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10" y="1725046"/>
            <a:ext cx="9936268" cy="4410119"/>
          </a:xfrm>
        </p:spPr>
        <p:txBody>
          <a:bodyPr>
            <a:normAutofit/>
          </a:bodyPr>
          <a:lstStyle/>
          <a:p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Integrative Kliniken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Anwenden von schul- und komplementärmedizinischen Methoden durch ausgebildete und anerkannte Fachpersonen ist in Universitäts-, Kantons- und Privatspitälern zunehmend Teil des Angebots</a:t>
            </a:r>
          </a:p>
          <a:p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Therapeuten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Etablierung der national anerkannten Ausbildungen</a:t>
            </a:r>
          </a:p>
          <a:p>
            <a:pPr lvl="2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Naturheilpraktiker/-innen mit eidg. Diplom und </a:t>
            </a:r>
            <a:b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KomplementärTherapeut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/in mit eidg. Diplom</a:t>
            </a:r>
          </a:p>
          <a:p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Arzneimittel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Traditional und </a:t>
            </a:r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well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established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use</a:t>
            </a:r>
            <a:endParaRPr lang="de-CH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lvl="1"/>
            <a:endParaRPr lang="de-CH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lvl="1"/>
            <a:endParaRPr lang="de-CH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89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F809AF8-5813-9C21-FD3B-1FB5F4CE4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07" y="2086838"/>
            <a:ext cx="10197875" cy="2695572"/>
          </a:xfrm>
        </p:spPr>
        <p:txBody>
          <a:bodyPr/>
          <a:lstStyle/>
          <a:p>
            <a:r>
              <a:rPr lang="de-CH" dirty="0"/>
              <a:t>Kommunikation und Medien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D1A82C-E758-5F51-445D-7AEA290CA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306" y="4871072"/>
            <a:ext cx="9936268" cy="1417538"/>
          </a:xfrm>
        </p:spPr>
        <p:txBody>
          <a:bodyPr/>
          <a:lstStyle/>
          <a:p>
            <a:r>
              <a:rPr lang="de-CH" dirty="0"/>
              <a:t>So engagieren wir uns.</a:t>
            </a:r>
          </a:p>
        </p:txBody>
      </p:sp>
    </p:spTree>
    <p:extLst>
      <p:ext uri="{BB962C8B-B14F-4D97-AF65-F5344CB8AC3E}">
        <p14:creationId xmlns:p14="http://schemas.microsoft.com/office/powerpoint/2010/main" val="1148756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BEB3EF-D472-198C-9CF2-ECC595825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Gemeinsame Meinungen schaffen 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28A103-E461-F29E-3AD3-026B57DCA225}"/>
              </a:ext>
            </a:extLst>
          </p:cNvPr>
          <p:cNvSpPr txBox="1"/>
          <p:nvPr/>
        </p:nvSpPr>
        <p:spPr>
          <a:xfrm>
            <a:off x="792110" y="1698042"/>
            <a:ext cx="9936268" cy="1313821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Das Ziel 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ist es,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in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den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Medien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eine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«günstige Meinung» 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zu Gunsten der Komplementärmedizin und der betroffenen Branchen und Menschen zu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schaffen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</a:p>
        </p:txBody>
      </p:sp>
      <p:pic>
        <p:nvPicPr>
          <p:cNvPr id="5" name="Picture 2" descr="Abstimmung zur Medienförderung: Deutliches Nein zum Medienpaket - HORIZONT">
            <a:extLst>
              <a:ext uri="{FF2B5EF4-FFF2-40B4-BE49-F238E27FC236}">
                <a16:creationId xmlns:a16="http://schemas.microsoft.com/office/drawing/2014/main" id="{BDE89AB7-679C-3ACB-12E3-1A45DBDA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42" y="3284806"/>
            <a:ext cx="3936374" cy="240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ATzentrale ..: Satelliten- und Medienportal :..">
            <a:extLst>
              <a:ext uri="{FF2B5EF4-FFF2-40B4-BE49-F238E27FC236}">
                <a16:creationId xmlns:a16="http://schemas.microsoft.com/office/drawing/2014/main" id="{71C32DD2-2F85-39E4-E30F-E07F267A0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t="8284" r="13844" b="2936"/>
          <a:stretch/>
        </p:blipFill>
        <p:spPr bwMode="auto">
          <a:xfrm>
            <a:off x="6552332" y="3269313"/>
            <a:ext cx="3777014" cy="240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95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D99E35D-E203-2D50-2CE7-CA9CCF41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Medienstelle Komplementärmedizin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F5A3CC4-AF73-6274-240F-EE2C48092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10" y="3106370"/>
            <a:ext cx="9936268" cy="3058050"/>
          </a:xfrm>
        </p:spPr>
        <p:txBody>
          <a:bodyPr>
            <a:normAutofit fontScale="92500" lnSpcReduction="10000"/>
          </a:bodyPr>
          <a:lstStyle/>
          <a:p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erstellt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Inhalte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für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die Medien und Plattformen des </a:t>
            </a:r>
            <a:r>
              <a:rPr lang="de-CH" b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(</a:t>
            </a:r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millefolia.ch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dakomed.ch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Millefolia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-Bulletin).</a:t>
            </a:r>
          </a:p>
          <a:p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bündelt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Inhalte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der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Mitgliederverbände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stellt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sie externen Medien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zur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Verfügung.</a:t>
            </a:r>
          </a:p>
          <a:p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unterstützt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die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Mitglieder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in ihrer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Kommunikation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fungiert als Multiplikator.</a:t>
            </a:r>
          </a:p>
          <a:p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wird zur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ersten Anlaufstelle 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für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Medienschaffende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vermittelt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Expertinnen und Experten 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der jeweiligen Fachrichtung.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3DB6823-DA1A-4E90-B225-36988DB02213}"/>
              </a:ext>
            </a:extLst>
          </p:cNvPr>
          <p:cNvSpPr txBox="1"/>
          <p:nvPr/>
        </p:nvSpPr>
        <p:spPr>
          <a:xfrm>
            <a:off x="792110" y="1698042"/>
            <a:ext cx="9936268" cy="1139351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Auf Initiative des </a:t>
            </a:r>
            <a:r>
              <a:rPr lang="de-CH" sz="2268" i="1" dirty="0" err="1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wurde 2023 die «Medienstelle Komplementärmedizin» geschaffen. Diese soll mithelfen, die </a:t>
            </a:r>
            <a:r>
              <a:rPr lang="de-CH" sz="2268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Öffentlichkeitsarbeit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der Branche zu </a:t>
            </a:r>
            <a:r>
              <a:rPr lang="de-CH" sz="2268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professionalisieren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die </a:t>
            </a:r>
            <a:r>
              <a:rPr lang="de-CH" sz="2268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Komplementärmedizin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sz="2268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sichtbarer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zu </a:t>
            </a:r>
            <a:r>
              <a:rPr lang="de-CH" sz="2268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machen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790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AC596-BDD3-53BF-F789-2B1A3669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Medienstelle</a:t>
            </a:r>
          </a:p>
        </p:txBody>
      </p:sp>
      <p:pic>
        <p:nvPicPr>
          <p:cNvPr id="4" name="Grafik 3" descr="Ein Bild, das Text, Menschliches Gesicht, Kleidung, Person enthält.&#10;&#10;Automatisch generierte Beschreibung">
            <a:extLst>
              <a:ext uri="{FF2B5EF4-FFF2-40B4-BE49-F238E27FC236}">
                <a16:creationId xmlns:a16="http://schemas.microsoft.com/office/drawing/2014/main" id="{B8B2D0A5-B942-73C5-C661-066382EBD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012" y="1016384"/>
            <a:ext cx="4582366" cy="5180466"/>
          </a:xfrm>
          <a:prstGeom prst="rect">
            <a:avLst/>
          </a:prstGeom>
        </p:spPr>
      </p:pic>
      <p:pic>
        <p:nvPicPr>
          <p:cNvPr id="6" name="Grafik 5" descr="Ein Bild, das Text, Schrift, Schwarzweiß, Screenshot enthält.&#10;&#10;Automatisch generierte Beschreibung">
            <a:extLst>
              <a:ext uri="{FF2B5EF4-FFF2-40B4-BE49-F238E27FC236}">
                <a16:creationId xmlns:a16="http://schemas.microsoft.com/office/drawing/2014/main" id="{89DE82F1-2269-B515-B8B6-8AD24ED3F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5301">
            <a:off x="2393113" y="1442955"/>
            <a:ext cx="2810106" cy="456987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D857DA0-BAA5-F1BD-9DCF-50C36A77C474}"/>
              </a:ext>
            </a:extLst>
          </p:cNvPr>
          <p:cNvSpPr/>
          <p:nvPr/>
        </p:nvSpPr>
        <p:spPr>
          <a:xfrm rot="20992725">
            <a:off x="2505088" y="3468379"/>
            <a:ext cx="2845884" cy="2502590"/>
          </a:xfrm>
          <a:prstGeom prst="rect">
            <a:avLst/>
          </a:prstGeom>
          <a:solidFill>
            <a:schemeClr val="accent5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6"/>
          </a:p>
        </p:txBody>
      </p:sp>
    </p:spTree>
    <p:extLst>
      <p:ext uri="{BB962C8B-B14F-4D97-AF65-F5344CB8AC3E}">
        <p14:creationId xmlns:p14="http://schemas.microsoft.com/office/powerpoint/2010/main" val="3262600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4CB5C-D04C-55B0-CA0F-54E162C2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Kommunikations- und </a:t>
            </a:r>
            <a:r>
              <a:rPr lang="de-CH" dirty="0" err="1"/>
              <a:t>Fundraisingmittel</a:t>
            </a:r>
            <a:endParaRPr lang="de-CH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0A60108B-1912-7D65-CFB2-C83DFEC6A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110" y="1725046"/>
            <a:ext cx="4896132" cy="4008927"/>
          </a:xfrm>
        </p:spPr>
        <p:txBody>
          <a:bodyPr>
            <a:normAutofit lnSpcReduction="10000"/>
          </a:bodyPr>
          <a:lstStyle/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Websites</a:t>
            </a:r>
          </a:p>
          <a:p>
            <a:pPr lvl="1"/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millefola.ch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</a:t>
            </a:r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dakomed.ch</a:t>
            </a:r>
            <a:endParaRPr lang="de-CH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Newsletter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millefola.ch</a:t>
            </a:r>
            <a:endParaRPr lang="de-CH" dirty="0">
              <a:solidFill>
                <a:srgbClr val="459DD7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12-mal jährlich</a:t>
            </a:r>
          </a:p>
          <a:p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Millefolia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-</a:t>
            </a:r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Bulletin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2-mal jährlich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wichtig für Fundraising</a:t>
            </a:r>
          </a:p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Newsletter </a:t>
            </a:r>
            <a:r>
              <a:rPr lang="de-CH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dakomed.ch</a:t>
            </a:r>
            <a:endParaRPr lang="de-CH" dirty="0">
              <a:solidFill>
                <a:srgbClr val="459DD7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≈ 4-mal jährlich</a:t>
            </a:r>
          </a:p>
        </p:txBody>
      </p:sp>
      <p:pic>
        <p:nvPicPr>
          <p:cNvPr id="5" name="Inhaltsplatzhalter 4" descr="Ein Bild, das Text, Kleidung, Menschliches Gesicht, Brille enthält.&#10;&#10;Automatisch generierte Beschreibung">
            <a:extLst>
              <a:ext uri="{FF2B5EF4-FFF2-40B4-BE49-F238E27FC236}">
                <a16:creationId xmlns:a16="http://schemas.microsoft.com/office/drawing/2014/main" id="{924D2074-C2E1-BF95-0092-2BEEE7F164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86" y="1778286"/>
            <a:ext cx="1976418" cy="2789331"/>
          </a:xfrm>
        </p:spPr>
      </p:pic>
      <p:pic>
        <p:nvPicPr>
          <p:cNvPr id="6" name="Grafik 5" descr="Ein Bild, das Text, Screenshot, Schrift, weiß enthält.&#10;&#10;Automatisch generierte Beschreibung">
            <a:extLst>
              <a:ext uri="{FF2B5EF4-FFF2-40B4-BE49-F238E27FC236}">
                <a16:creationId xmlns:a16="http://schemas.microsoft.com/office/drawing/2014/main" id="{697000A2-E1AD-2F6E-5020-CC8C5B6F1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244" y="1778286"/>
            <a:ext cx="2971717" cy="794479"/>
          </a:xfrm>
          <a:prstGeom prst="rect">
            <a:avLst/>
          </a:prstGeom>
        </p:spPr>
      </p:pic>
      <p:pic>
        <p:nvPicPr>
          <p:cNvPr id="8" name="Grafik 7" descr="Ein Bild, das Text, Screenshot, Webseite, Website enthält.&#10;&#10;Automatisch generierte Beschreibung">
            <a:extLst>
              <a:ext uri="{FF2B5EF4-FFF2-40B4-BE49-F238E27FC236}">
                <a16:creationId xmlns:a16="http://schemas.microsoft.com/office/drawing/2014/main" id="{27DF564D-CFD8-A3DD-7C51-11CAF8A6B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954" y="4546035"/>
            <a:ext cx="2504234" cy="1648043"/>
          </a:xfrm>
          <a:prstGeom prst="rect">
            <a:avLst/>
          </a:prstGeom>
        </p:spPr>
      </p:pic>
      <p:pic>
        <p:nvPicPr>
          <p:cNvPr id="10" name="Grafik 9" descr="Ein Bild, das Pflanze, Gras, Person, draußen enthält.&#10;&#10;Automatisch generierte Beschreibung">
            <a:extLst>
              <a:ext uri="{FF2B5EF4-FFF2-40B4-BE49-F238E27FC236}">
                <a16:creationId xmlns:a16="http://schemas.microsoft.com/office/drawing/2014/main" id="{054E0CC2-AB51-8691-656E-157819364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244" y="3001545"/>
            <a:ext cx="2971717" cy="1580392"/>
          </a:xfrm>
          <a:prstGeom prst="rect">
            <a:avLst/>
          </a:prstGeom>
        </p:spPr>
      </p:pic>
      <p:pic>
        <p:nvPicPr>
          <p:cNvPr id="14340" name="Picture 4" descr="facebook logo. facebook icon. facebook download Stock-Illustration | Adobe  Stock">
            <a:extLst>
              <a:ext uri="{FF2B5EF4-FFF2-40B4-BE49-F238E27FC236}">
                <a16:creationId xmlns:a16="http://schemas.microsoft.com/office/drawing/2014/main" id="{92CD28BB-C297-D96E-A5FC-1825DBD0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t="9931" r="11709" b="9931"/>
          <a:stretch/>
        </p:blipFill>
        <p:spPr bwMode="auto">
          <a:xfrm>
            <a:off x="6938458" y="5010718"/>
            <a:ext cx="615289" cy="5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60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F809AF8-5813-9C21-FD3B-1FB5F4CE4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07" y="2086838"/>
            <a:ext cx="10473418" cy="2695572"/>
          </a:xfrm>
        </p:spPr>
        <p:txBody>
          <a:bodyPr/>
          <a:lstStyle/>
          <a:p>
            <a:r>
              <a:rPr lang="de-CH" dirty="0"/>
              <a:t>Parlamentarische Arbeit und Lobbying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D1A82C-E758-5F51-445D-7AEA290CA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306" y="4871072"/>
            <a:ext cx="9936268" cy="1417538"/>
          </a:xfrm>
        </p:spPr>
        <p:txBody>
          <a:bodyPr/>
          <a:lstStyle/>
          <a:p>
            <a:r>
              <a:rPr lang="de-CH" dirty="0"/>
              <a:t>So engagieren wir uns.</a:t>
            </a:r>
          </a:p>
        </p:txBody>
      </p:sp>
    </p:spTree>
    <p:extLst>
      <p:ext uri="{BB962C8B-B14F-4D97-AF65-F5344CB8AC3E}">
        <p14:creationId xmlns:p14="http://schemas.microsoft.com/office/powerpoint/2010/main" val="2500257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D316E3-89D9-CEBA-8618-3B53280F713D}"/>
              </a:ext>
            </a:extLst>
          </p:cNvPr>
          <p:cNvSpPr/>
          <p:nvPr/>
        </p:nvSpPr>
        <p:spPr>
          <a:xfrm>
            <a:off x="629800" y="1391224"/>
            <a:ext cx="10382924" cy="4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endParaRPr lang="de-CH" sz="170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Politik und Behörden im Fokus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7915F03-0F89-21C5-9591-0AF6512300A0}"/>
              </a:ext>
            </a:extLst>
          </p:cNvPr>
          <p:cNvSpPr txBox="1"/>
          <p:nvPr/>
        </p:nvSpPr>
        <p:spPr>
          <a:xfrm>
            <a:off x="792186" y="1400823"/>
            <a:ext cx="9936268" cy="906658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Der </a:t>
            </a:r>
            <a:r>
              <a:rPr lang="de-CH" sz="2646" b="1" i="1" dirty="0" err="1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setzt sich für die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politische Umsetzung 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der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Kernforderungen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des Verfassungsartikels ein.</a:t>
            </a:r>
          </a:p>
        </p:txBody>
      </p:sp>
      <p:pic>
        <p:nvPicPr>
          <p:cNvPr id="8" name="Grafik 7" descr="Ein Bild, das Kreis, Screenshot, Farbigkeit, Design enthält.&#10;&#10;Automatisch generierte Beschreibung">
            <a:extLst>
              <a:ext uri="{FF2B5EF4-FFF2-40B4-BE49-F238E27FC236}">
                <a16:creationId xmlns:a16="http://schemas.microsoft.com/office/drawing/2014/main" id="{A117B76E-D9AC-8450-FC27-D102B8EF6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13" y="3116942"/>
            <a:ext cx="1908729" cy="1437938"/>
          </a:xfrm>
          <a:prstGeom prst="rect">
            <a:avLst/>
          </a:prstGeom>
        </p:spPr>
      </p:pic>
      <p:pic>
        <p:nvPicPr>
          <p:cNvPr id="9" name="Grafik 8" descr="Ein Bild, das Kreis, Farbigkeit, Grafiken, Design enthält.&#10;&#10;Automatisch generierte Beschreibung">
            <a:extLst>
              <a:ext uri="{FF2B5EF4-FFF2-40B4-BE49-F238E27FC236}">
                <a16:creationId xmlns:a16="http://schemas.microsoft.com/office/drawing/2014/main" id="{640AD1DA-59DE-32E8-55E5-B92A797F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27" y="4809698"/>
            <a:ext cx="1934670" cy="1195445"/>
          </a:xfrm>
          <a:prstGeom prst="rect">
            <a:avLst/>
          </a:prstGeom>
        </p:spPr>
      </p:pic>
      <p:pic>
        <p:nvPicPr>
          <p:cNvPr id="10" name="Picture 8" descr="Eidgenössisches Departement des Innern">
            <a:extLst>
              <a:ext uri="{FF2B5EF4-FFF2-40B4-BE49-F238E27FC236}">
                <a16:creationId xmlns:a16="http://schemas.microsoft.com/office/drawing/2014/main" id="{3178DB7E-77BD-E9F8-574C-135074318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81" y="3284184"/>
            <a:ext cx="1963572" cy="49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72DBF83-C061-456D-A126-2B8FD9B5146C}"/>
              </a:ext>
            </a:extLst>
          </p:cNvPr>
          <p:cNvSpPr txBox="1"/>
          <p:nvPr/>
        </p:nvSpPr>
        <p:spPr>
          <a:xfrm>
            <a:off x="524210" y="2592017"/>
            <a:ext cx="3332935" cy="396831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sz="1600" dirty="0"/>
              <a:t>Parlament und Kommissionen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7C467AE-7F5A-7FF3-F7C7-5FF0FED8D4C2}"/>
              </a:ext>
            </a:extLst>
          </p:cNvPr>
          <p:cNvSpPr txBox="1"/>
          <p:nvPr/>
        </p:nvSpPr>
        <p:spPr>
          <a:xfrm>
            <a:off x="4053724" y="2592016"/>
            <a:ext cx="3332935" cy="396831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sz="1600" dirty="0"/>
              <a:t>CH Regierung und Behörden</a:t>
            </a:r>
          </a:p>
        </p:txBody>
      </p:sp>
      <p:pic>
        <p:nvPicPr>
          <p:cNvPr id="13" name="Picture 10" descr="Bundesamt für Gesundheit BAG">
            <a:extLst>
              <a:ext uri="{FF2B5EF4-FFF2-40B4-BE49-F238E27FC236}">
                <a16:creationId xmlns:a16="http://schemas.microsoft.com/office/drawing/2014/main" id="{9968504B-4137-7976-C531-CBC19846F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47" y="3940148"/>
            <a:ext cx="819939" cy="49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95C242FC-D473-9CEE-75CE-A56D9C6C3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20" y="3835911"/>
            <a:ext cx="1407275" cy="49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Tripartite Berufsbildungskonferenz (TBBK)">
            <a:extLst>
              <a:ext uri="{FF2B5EF4-FFF2-40B4-BE49-F238E27FC236}">
                <a16:creationId xmlns:a16="http://schemas.microsoft.com/office/drawing/2014/main" id="{39DB318E-477C-722B-B02B-C44C3273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56" y="4809698"/>
            <a:ext cx="1978812" cy="10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6883C1B-DE87-64C1-45C1-3B489C1571E7}"/>
              </a:ext>
            </a:extLst>
          </p:cNvPr>
          <p:cNvSpPr txBox="1"/>
          <p:nvPr/>
        </p:nvSpPr>
        <p:spPr>
          <a:xfrm>
            <a:off x="7583239" y="2592015"/>
            <a:ext cx="3456571" cy="396831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sz="1600" dirty="0"/>
              <a:t>Kant. Regierungen und Behörden</a:t>
            </a:r>
          </a:p>
        </p:txBody>
      </p:sp>
      <p:pic>
        <p:nvPicPr>
          <p:cNvPr id="17" name="Picture 18" descr="Steuersystem Schweiz | Rubitas - Ihre Firma in der Schweiz">
            <a:extLst>
              <a:ext uri="{FF2B5EF4-FFF2-40B4-BE49-F238E27FC236}">
                <a16:creationId xmlns:a16="http://schemas.microsoft.com/office/drawing/2014/main" id="{0B11F0ED-CA78-3D19-CFE1-69F0FDC2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692" y="3198294"/>
            <a:ext cx="2225531" cy="95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GDK / CDS (@GDK_CDS) / X">
            <a:extLst>
              <a:ext uri="{FF2B5EF4-FFF2-40B4-BE49-F238E27FC236}">
                <a16:creationId xmlns:a16="http://schemas.microsoft.com/office/drawing/2014/main" id="{71624A14-F6E6-E703-9B7A-1E960B6D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621" y="4153418"/>
            <a:ext cx="1017674" cy="10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Rahmenlehrplan für Maturitätsschulen ergänzt – LCH">
            <a:extLst>
              <a:ext uri="{FF2B5EF4-FFF2-40B4-BE49-F238E27FC236}">
                <a16:creationId xmlns:a16="http://schemas.microsoft.com/office/drawing/2014/main" id="{B89F783E-15D4-B26B-49B9-B7131CCF4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1" b="29839"/>
          <a:stretch/>
        </p:blipFill>
        <p:spPr bwMode="auto">
          <a:xfrm>
            <a:off x="8088015" y="5203422"/>
            <a:ext cx="2412983" cy="6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328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1C19019-3DC8-1BCF-D170-8CE42D6C5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10" y="1721477"/>
            <a:ext cx="9936268" cy="1772455"/>
          </a:xfrm>
        </p:spPr>
        <p:txBody>
          <a:bodyPr>
            <a:normAutofit fontScale="92500" lnSpcReduction="20000"/>
          </a:bodyPr>
          <a:lstStyle/>
          <a:p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Parlamentarische Gruppen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für </a:t>
            </a:r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Ratsmitglieder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mit Interesse an einem speziellen Sachbereich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öffentliches </a:t>
            </a:r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Register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keine Organe der Bundesverwaltung</a:t>
            </a:r>
          </a:p>
          <a:p>
            <a:pPr lvl="1"/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stehen allen 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am Thema interessierten Parlamentarier/-innen </a:t>
            </a:r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offen</a:t>
            </a:r>
          </a:p>
        </p:txBody>
      </p:sp>
      <p:pic>
        <p:nvPicPr>
          <p:cNvPr id="3" name="Picture 2" descr="Torso-Portrait von Franziska Roth, Dakomed-Co-Präsidentin, vor blauem Hintergrund">
            <a:extLst>
              <a:ext uri="{FF2B5EF4-FFF2-40B4-BE49-F238E27FC236}">
                <a16:creationId xmlns:a16="http://schemas.microsoft.com/office/drawing/2014/main" id="{620BCCC1-20AD-9457-0D51-5B3150498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10" y="5045951"/>
            <a:ext cx="761928" cy="7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17C6394-854A-04A5-FA67-72D61D550AA4}"/>
              </a:ext>
            </a:extLst>
          </p:cNvPr>
          <p:cNvSpPr txBox="1"/>
          <p:nvPr/>
        </p:nvSpPr>
        <p:spPr>
          <a:xfrm>
            <a:off x="1554038" y="5092472"/>
            <a:ext cx="132003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45" b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Franziska Roth</a:t>
            </a:r>
            <a:br>
              <a:rPr lang="de-CH" sz="945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r>
              <a:rPr lang="de-CH" sz="945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Co-Präsidentin und</a:t>
            </a:r>
          </a:p>
          <a:p>
            <a:r>
              <a:rPr lang="de-CH" sz="945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Ständerätin SO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41D7B8A-DC33-E1DD-1BB6-FAAF9D5C6435}"/>
              </a:ext>
            </a:extLst>
          </p:cNvPr>
          <p:cNvSpPr>
            <a:spLocks noChangeAspect="1"/>
          </p:cNvSpPr>
          <p:nvPr/>
        </p:nvSpPr>
        <p:spPr>
          <a:xfrm>
            <a:off x="3024170" y="5045951"/>
            <a:ext cx="761973" cy="761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536" b="1" dirty="0"/>
              <a:t>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411FA19-D4F8-4F4B-77B6-4A29D574F5F3}"/>
              </a:ext>
            </a:extLst>
          </p:cNvPr>
          <p:cNvSpPr txBox="1"/>
          <p:nvPr/>
        </p:nvSpPr>
        <p:spPr>
          <a:xfrm>
            <a:off x="3786143" y="5092472"/>
            <a:ext cx="1320036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45" b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vakant</a:t>
            </a:r>
            <a:endParaRPr lang="de-CH" sz="945" i="1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03C6F24-2F10-CB61-04A9-F742F1E48076}"/>
              </a:ext>
            </a:extLst>
          </p:cNvPr>
          <p:cNvSpPr txBox="1"/>
          <p:nvPr/>
        </p:nvSpPr>
        <p:spPr>
          <a:xfrm>
            <a:off x="792110" y="4611370"/>
            <a:ext cx="1421946" cy="374969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sz="1512" dirty="0"/>
              <a:t>Co-Präsidium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DAE0C9-5B45-5991-CE54-93C327F0CA42}"/>
              </a:ext>
            </a:extLst>
          </p:cNvPr>
          <p:cNvSpPr txBox="1"/>
          <p:nvPr/>
        </p:nvSpPr>
        <p:spPr>
          <a:xfrm>
            <a:off x="792110" y="3522914"/>
            <a:ext cx="9936268" cy="964880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189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Die parlamentarische Gruppe Komplementärmedizin setzt sich für die Berücksichtigung, Anerkennung und Integration der Komplementärmedizin im schweizerischen Gesundheitswesen gemäss Bundesverfassungsartikel 118a ein.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B95B9D-DEAF-1BFC-E02E-68056E3E5C0B}"/>
              </a:ext>
            </a:extLst>
          </p:cNvPr>
          <p:cNvSpPr txBox="1"/>
          <p:nvPr/>
        </p:nvSpPr>
        <p:spPr>
          <a:xfrm>
            <a:off x="960499" y="5928310"/>
            <a:ext cx="2385589" cy="339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6" b="1" i="1" dirty="0">
                <a:latin typeface="Arial" panose="020B0604020202020204" pitchFamily="34" charset="0"/>
                <a:cs typeface="Arial" panose="020B0604020202020204" pitchFamily="34" charset="0"/>
              </a:rPr>
              <a:t>+ aktuell 12 Mitglieder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4E83DD1-BF6C-6CF3-E37A-0DCE453B3268}"/>
              </a:ext>
            </a:extLst>
          </p:cNvPr>
          <p:cNvSpPr txBox="1"/>
          <p:nvPr/>
        </p:nvSpPr>
        <p:spPr>
          <a:xfrm>
            <a:off x="6137730" y="4611370"/>
            <a:ext cx="1421946" cy="374969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sz="1512" dirty="0"/>
              <a:t>Sekretariat</a:t>
            </a:r>
          </a:p>
        </p:txBody>
      </p:sp>
      <p:pic>
        <p:nvPicPr>
          <p:cNvPr id="12" name="Picture 2" descr="Portrait von Walter Stüdeli, Dakomed-Leiter Politik, , vor blauem Hintergrund">
            <a:extLst>
              <a:ext uri="{FF2B5EF4-FFF2-40B4-BE49-F238E27FC236}">
                <a16:creationId xmlns:a16="http://schemas.microsoft.com/office/drawing/2014/main" id="{54D71A8D-C2F6-451E-CF0E-AD9FD526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30" y="5045951"/>
            <a:ext cx="772267" cy="7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DE1B7DF-E099-6F9A-0EF3-267FDCF2C20B}"/>
              </a:ext>
            </a:extLst>
          </p:cNvPr>
          <p:cNvSpPr txBox="1"/>
          <p:nvPr/>
        </p:nvSpPr>
        <p:spPr>
          <a:xfrm>
            <a:off x="6909997" y="5165176"/>
            <a:ext cx="1324496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945" b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Walter </a:t>
            </a:r>
            <a:r>
              <a:rPr lang="de-CH" sz="945" b="1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Stüdeli</a:t>
            </a:r>
            <a:br>
              <a:rPr lang="de-CH" sz="945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endParaRPr lang="de-CH" sz="945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algn="ctr"/>
            <a:r>
              <a:rPr lang="de-CH" sz="945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Leiter Politik </a:t>
            </a:r>
            <a:r>
              <a:rPr lang="de-CH" sz="945" i="1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endParaRPr lang="de-CH" sz="945" i="1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pic>
        <p:nvPicPr>
          <p:cNvPr id="19" name="Grafik 18" descr="Ein Bild, das Text, Schrift enthält.&#10;&#10;Automatisch generierte Beschreibung">
            <a:extLst>
              <a:ext uri="{FF2B5EF4-FFF2-40B4-BE49-F238E27FC236}">
                <a16:creationId xmlns:a16="http://schemas.microsoft.com/office/drawing/2014/main" id="{BCFA6E9D-9184-D537-4825-6C22A00FA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10" y="129596"/>
            <a:ext cx="6997281" cy="14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96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D783130B-252A-2176-9C6E-58740F31D79D}"/>
              </a:ext>
            </a:extLst>
          </p:cNvPr>
          <p:cNvSpPr/>
          <p:nvPr/>
        </p:nvSpPr>
        <p:spPr>
          <a:xfrm>
            <a:off x="629800" y="1391224"/>
            <a:ext cx="10382924" cy="4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0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DD8BFB-B857-A38F-3A7A-9BC32BA75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" y="522269"/>
            <a:ext cx="11520311" cy="54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28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D87572-515C-F6D4-039A-252DC077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Politische Herausforderungen?</a:t>
            </a:r>
            <a:br>
              <a:rPr lang="de-CH" dirty="0"/>
            </a:br>
            <a:r>
              <a:rPr lang="de-CH" dirty="0"/>
              <a:t>Ja, etliche …?</a:t>
            </a:r>
          </a:p>
        </p:txBody>
      </p:sp>
    </p:spTree>
    <p:extLst>
      <p:ext uri="{BB962C8B-B14F-4D97-AF65-F5344CB8AC3E}">
        <p14:creationId xmlns:p14="http://schemas.microsoft.com/office/powerpoint/2010/main" val="1291491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D625B-548C-2BE7-1D94-F2000FB0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Umstrittenheitsabklärung</a:t>
            </a:r>
            <a:r>
              <a:rPr lang="de-CH" dirty="0"/>
              <a:t> Homöopathie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694B58-3C26-99A4-55B3-69A37DAEC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10" y="1725046"/>
            <a:ext cx="9936268" cy="3522654"/>
          </a:xfrm>
        </p:spPr>
        <p:txBody>
          <a:bodyPr>
            <a:normAutofit fontScale="92500"/>
          </a:bodyPr>
          <a:lstStyle/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Antrag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«eines Rentners» beim BAG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soll prüfen, ob ein </a:t>
            </a:r>
            <a:r>
              <a:rPr lang="de-CH" sz="2646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WZW-Verfahren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durchzuführen ist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Basis ist «Pflichtleistungsvermutung» 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  <a:sym typeface="Wingdings" pitchFamily="2" charset="2"/>
              </a:rPr>
              <a:t> wie bei allen anderen ärztlichen Leistungen</a:t>
            </a:r>
            <a:endParaRPr lang="de-CH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BAG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hat </a:t>
            </a:r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Vorprüfung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durchgeführt</a:t>
            </a:r>
          </a:p>
          <a:p>
            <a:pPr lvl="1"/>
            <a:r>
              <a:rPr lang="de-CH" sz="2646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r>
              <a:rPr lang="de-CH" sz="2646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sz="2646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hat sich gemeinsam mit Ärzten und Herstellern </a:t>
            </a:r>
            <a:r>
              <a:rPr lang="de-CH" sz="2646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ausführlich geäussert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FMH, Versicherungsverbände und Antragsteller haben sich anschliessend noch einmal äussern können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BD1A331-AFFD-CD63-7F3E-49FBA418149B}"/>
              </a:ext>
            </a:extLst>
          </p:cNvPr>
          <p:cNvSpPr txBox="1"/>
          <p:nvPr/>
        </p:nvSpPr>
        <p:spPr>
          <a:xfrm>
            <a:off x="935708" y="5499428"/>
            <a:ext cx="9907569" cy="523220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Entscheid BAG,</a:t>
            </a:r>
            <a:r>
              <a:rPr lang="de-CH" sz="2800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ob Verfahren durchgeführt wird </a:t>
            </a:r>
            <a:r>
              <a:rPr lang="de-CH" sz="2800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ist noch offen</a:t>
            </a:r>
            <a:endParaRPr lang="de-CH" sz="2800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4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D625B-548C-2BE7-1D94-F2000FB0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Komplementärmedizin:</a:t>
            </a:r>
            <a:br>
              <a:rPr lang="de-CH" dirty="0"/>
            </a:br>
            <a:r>
              <a:rPr lang="de-CH" dirty="0"/>
              <a:t>Wahlmöglichkeit im KVG</a:t>
            </a:r>
          </a:p>
        </p:txBody>
      </p:sp>
      <p:pic>
        <p:nvPicPr>
          <p:cNvPr id="4" name="Grafik 3" descr="Ein Bild, das Text, Screenshot, Menschliches Gesicht, Person enthält.&#10;&#10;Automatisch generierte Beschreibung">
            <a:extLst>
              <a:ext uri="{FF2B5EF4-FFF2-40B4-BE49-F238E27FC236}">
                <a16:creationId xmlns:a16="http://schemas.microsoft.com/office/drawing/2014/main" id="{FA3368F3-8EEF-B688-DE04-40BC12BC2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09"/>
          <a:stretch/>
        </p:blipFill>
        <p:spPr>
          <a:xfrm>
            <a:off x="792034" y="1783431"/>
            <a:ext cx="7963600" cy="31511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10B68BD-310B-BF91-60EA-B6D7862AD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997" y="1788318"/>
            <a:ext cx="3057210" cy="4327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6B99DA-564C-E06A-8F19-AD8FC6784661}"/>
              </a:ext>
            </a:extLst>
          </p:cNvPr>
          <p:cNvSpPr txBox="1"/>
          <p:nvPr/>
        </p:nvSpPr>
        <p:spPr>
          <a:xfrm>
            <a:off x="792034" y="4989206"/>
            <a:ext cx="60052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i="1" dirty="0">
                <a:solidFill>
                  <a:srgbClr val="FF00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Der Nationalrat (Erstrat) hat die Motion angenommen (94:86).</a:t>
            </a:r>
          </a:p>
          <a:p>
            <a:r>
              <a:rPr lang="de-CH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Die Behandlung in der Kommission des Ständerats Q1/2025.</a:t>
            </a:r>
          </a:p>
        </p:txBody>
      </p:sp>
    </p:spTree>
    <p:extLst>
      <p:ext uri="{BB962C8B-B14F-4D97-AF65-F5344CB8AC3E}">
        <p14:creationId xmlns:p14="http://schemas.microsoft.com/office/powerpoint/2010/main" val="3260570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D625B-548C-2BE7-1D94-F2000FB0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OKP: Erstattung von Homöopathie streichen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6B99DA-564C-E06A-8F19-AD8FC6784661}"/>
              </a:ext>
            </a:extLst>
          </p:cNvPr>
          <p:cNvSpPr txBox="1"/>
          <p:nvPr/>
        </p:nvSpPr>
        <p:spPr>
          <a:xfrm>
            <a:off x="792034" y="4989206"/>
            <a:ext cx="60052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Bundesrat lehnt die Motion ab.</a:t>
            </a:r>
          </a:p>
          <a:p>
            <a:r>
              <a:rPr lang="de-CH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Die Behandlung im Erstrat frühestens 2025</a:t>
            </a:r>
          </a:p>
        </p:txBody>
      </p:sp>
      <p:pic>
        <p:nvPicPr>
          <p:cNvPr id="3" name="Grafik 2" descr="Ein Bild, das Text, Screenshot, Menschliches Gesicht, Person enthält.&#10;&#10;Automatisch generierte Beschreibung">
            <a:extLst>
              <a:ext uri="{FF2B5EF4-FFF2-40B4-BE49-F238E27FC236}">
                <a16:creationId xmlns:a16="http://schemas.microsoft.com/office/drawing/2014/main" id="{49812335-D110-8E54-AAAE-933EC49E8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4" y="1742451"/>
            <a:ext cx="6264354" cy="287713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4D90DBA-ED2A-8851-07D4-3F71C64A3391}"/>
              </a:ext>
            </a:extLst>
          </p:cNvPr>
          <p:cNvSpPr txBox="1"/>
          <p:nvPr/>
        </p:nvSpPr>
        <p:spPr>
          <a:xfrm>
            <a:off x="7197801" y="2063596"/>
            <a:ext cx="3530653" cy="3233386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« … </a:t>
            </a:r>
            <a:r>
              <a:rPr lang="de-CH" sz="2268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Behandlungen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</a:t>
            </a:r>
            <a:r>
              <a:rPr lang="de-CH" sz="2268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Leistungen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aus dem Leistungskatalog KVG </a:t>
            </a:r>
            <a:r>
              <a:rPr lang="de-CH" sz="2268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streichen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wenn deren Wirksamkeit nicht nachgewiesen ist oder sich auf den Placeboeffekt beschränkt. </a:t>
            </a:r>
            <a:r>
              <a:rPr lang="de-CH" sz="2268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Insbesondere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die </a:t>
            </a:r>
            <a:r>
              <a:rPr lang="de-CH" sz="2268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Homöopathie.</a:t>
            </a:r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…»</a:t>
            </a:r>
          </a:p>
        </p:txBody>
      </p:sp>
    </p:spTree>
    <p:extLst>
      <p:ext uri="{BB962C8B-B14F-4D97-AF65-F5344CB8AC3E}">
        <p14:creationId xmlns:p14="http://schemas.microsoft.com/office/powerpoint/2010/main" val="2022277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D625B-548C-2BE7-1D94-F2000FB0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OKP: Lockerung des Vertragszwangs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6B99DA-564C-E06A-8F19-AD8FC6784661}"/>
              </a:ext>
            </a:extLst>
          </p:cNvPr>
          <p:cNvSpPr txBox="1"/>
          <p:nvPr/>
        </p:nvSpPr>
        <p:spPr>
          <a:xfrm>
            <a:off x="764693" y="5082110"/>
            <a:ext cx="60052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Bundesrat lehnt die Motion ab.</a:t>
            </a:r>
          </a:p>
          <a:p>
            <a:r>
              <a:rPr lang="de-CH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Branche ist dezidiert dagegen.</a:t>
            </a:r>
          </a:p>
          <a:p>
            <a:r>
              <a:rPr lang="de-CH" b="1" i="1" dirty="0">
                <a:solidFill>
                  <a:srgbClr val="FF00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Der Ständerat (Erstrat) hat die Motion angenommen (30:12).</a:t>
            </a:r>
            <a:endParaRPr lang="de-CH" b="1" i="1" dirty="0">
              <a:solidFill>
                <a:srgbClr val="313131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r>
              <a:rPr lang="de-CH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Behandlung im Nationalrat 2025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D90DBA-ED2A-8851-07D4-3F71C64A3391}"/>
              </a:ext>
            </a:extLst>
          </p:cNvPr>
          <p:cNvSpPr txBox="1"/>
          <p:nvPr/>
        </p:nvSpPr>
        <p:spPr>
          <a:xfrm>
            <a:off x="7197801" y="2063596"/>
            <a:ext cx="3530653" cy="1837362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268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Versicherer sollen einzelne Leistungserbringergruppen aus der OKP ausschliessen können (z.B. homöopathisch tätige Ärzte/-innen) </a:t>
            </a:r>
          </a:p>
        </p:txBody>
      </p:sp>
      <p:pic>
        <p:nvPicPr>
          <p:cNvPr id="4" name="Grafik 3">
            <a:hlinkClick r:id="rId3"/>
            <a:extLst>
              <a:ext uri="{FF2B5EF4-FFF2-40B4-BE49-F238E27FC236}">
                <a16:creationId xmlns:a16="http://schemas.microsoft.com/office/drawing/2014/main" id="{CF7A1FCA-0BC7-4C22-2A69-BCBD9634B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33" y="1799927"/>
            <a:ext cx="6173937" cy="323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475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D625B-548C-2BE7-1D94-F2000FB0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Argumente 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9F63D89-FDF7-4D99-C87C-4DA2DCC7EF36}"/>
              </a:ext>
            </a:extLst>
          </p:cNvPr>
          <p:cNvSpPr txBox="1"/>
          <p:nvPr/>
        </p:nvSpPr>
        <p:spPr>
          <a:xfrm>
            <a:off x="825636" y="1799927"/>
            <a:ext cx="9936268" cy="1200329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CHF 0.19 Franken (!) </a:t>
            </a:r>
            <a:r>
              <a:rPr lang="de-CH" sz="24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würde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sz="24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die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Monatsprämie </a:t>
            </a:r>
            <a:r>
              <a:rPr lang="de-CH" sz="24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– theoretisch –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günstiger, wenn</a:t>
            </a:r>
            <a:r>
              <a:rPr lang="de-CH" sz="24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die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Komplementärmedizin</a:t>
            </a:r>
            <a:r>
              <a:rPr lang="de-CH" sz="24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aus der Grundversicherung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gestrichen würde.»</a:t>
            </a:r>
          </a:p>
        </p:txBody>
      </p:sp>
      <p:pic>
        <p:nvPicPr>
          <p:cNvPr id="8" name="Grafik 7" descr="Ein Bild, das Text, Diagramm, Reihe, Schrift enthält.&#10;&#10;Automatisch generierte Beschreibung">
            <a:extLst>
              <a:ext uri="{FF2B5EF4-FFF2-40B4-BE49-F238E27FC236}">
                <a16:creationId xmlns:a16="http://schemas.microsoft.com/office/drawing/2014/main" id="{759F71E1-7D5B-FEDA-A793-979B4FEAD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10" y="3149113"/>
            <a:ext cx="4968134" cy="31153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C3FBA5B-B10F-D822-C601-48BE227D67D2}"/>
              </a:ext>
            </a:extLst>
          </p:cNvPr>
          <p:cNvSpPr txBox="1"/>
          <p:nvPr/>
        </p:nvSpPr>
        <p:spPr>
          <a:xfrm rot="481999">
            <a:off x="6170630" y="3793146"/>
            <a:ext cx="4586459" cy="1477328"/>
          </a:xfrm>
          <a:prstGeom prst="rect">
            <a:avLst/>
          </a:prstGeom>
          <a:solidFill>
            <a:schemeClr val="bg1"/>
          </a:solidFill>
          <a:ln w="22225"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Im Jahr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2023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wurden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CHF 39,9 Mia.</a:t>
            </a:r>
            <a:b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über die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Grundversicherung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abgerechnet.</a:t>
            </a:r>
            <a:b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Davon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entfallen knapp mehr als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CHF 17 Mio. 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– oder nicht einmal ganz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0,05%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– auf die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Komplementärmedizin.</a:t>
            </a:r>
          </a:p>
        </p:txBody>
      </p:sp>
      <p:pic>
        <p:nvPicPr>
          <p:cNvPr id="1026" name="Picture 2" descr="20 Rappen, 1929, Stempelglanz | Marcel Häberling Numismatik">
            <a:extLst>
              <a:ext uri="{FF2B5EF4-FFF2-40B4-BE49-F238E27FC236}">
                <a16:creationId xmlns:a16="http://schemas.microsoft.com/office/drawing/2014/main" id="{DA558B16-3260-8CAE-C401-9890FC266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4221">
            <a:off x="9841965" y="2372011"/>
            <a:ext cx="1368673" cy="136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78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3DFF0-48F2-6421-E9FE-0D5D036F4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Argumente …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2FB57772-FB25-255F-EDC1-3452FD38F2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658602"/>
              </p:ext>
            </p:extLst>
          </p:nvPr>
        </p:nvGraphicFramePr>
        <p:xfrm>
          <a:off x="792035" y="3202638"/>
          <a:ext cx="4957078" cy="2974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C2D1D223-976D-C2BD-C9CA-E4994D1EEE82}"/>
              </a:ext>
            </a:extLst>
          </p:cNvPr>
          <p:cNvSpPr txBox="1"/>
          <p:nvPr/>
        </p:nvSpPr>
        <p:spPr>
          <a:xfrm>
            <a:off x="5995067" y="3240087"/>
            <a:ext cx="4766838" cy="2369880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0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Zwischen 2007 und 2022 ist der Anteil der Menschen, welche in den letzten 12 Monaten eine komplementär-medizinische Behandlung in Anspruch genommen haben markant gestiegen.</a:t>
            </a:r>
          </a:p>
          <a:p>
            <a:endParaRPr lang="de-CH" sz="2400" b="1" i="1" dirty="0">
              <a:solidFill>
                <a:srgbClr val="459DD7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r>
              <a:rPr lang="de-CH" sz="12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Schweizerische Gesundheitsbefragung</a:t>
            </a:r>
            <a:br>
              <a:rPr lang="de-CH" sz="12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sz="12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(alle 5 Jahre, ständige Wohnbevölkerung ab 15 Jahre)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B7EE5D4-7040-1C7A-AFAB-4EDC2BFEFAEF}"/>
              </a:ext>
            </a:extLst>
          </p:cNvPr>
          <p:cNvSpPr txBox="1"/>
          <p:nvPr/>
        </p:nvSpPr>
        <p:spPr>
          <a:xfrm>
            <a:off x="825636" y="1799927"/>
            <a:ext cx="9936268" cy="1200329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«Es haben sich nicht nur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67% für die Förderung der Komplementärmedizin 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ausgesprochen, die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Menschen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in der Schweiz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wenden zunehmend 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mehr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Komplementärmedizin an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2445297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D625B-548C-2BE7-1D94-F2000FB0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Argumente …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E729515-8DBB-D584-8C8F-2FEE2F146232}"/>
              </a:ext>
            </a:extLst>
          </p:cNvPr>
          <p:cNvSpPr txBox="1"/>
          <p:nvPr/>
        </p:nvSpPr>
        <p:spPr>
          <a:xfrm>
            <a:off x="790462" y="3086414"/>
            <a:ext cx="7706086" cy="1200329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Wahlmöglichkeiten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in der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OKP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würden die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solidarische Grundversicherung beerdigen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die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«Zweiklassen-medizin» fördern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5C57E2B-9AB4-4FAA-9B06-E6D658E1FCC8}"/>
              </a:ext>
            </a:extLst>
          </p:cNvPr>
          <p:cNvSpPr txBox="1"/>
          <p:nvPr/>
        </p:nvSpPr>
        <p:spPr>
          <a:xfrm>
            <a:off x="790462" y="4735686"/>
            <a:ext cx="9936268" cy="830997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Komplementär- </a:t>
            </a:r>
            <a:r>
              <a:rPr lang="de-CH" sz="24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und klassische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Schulmedizin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ergänzen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sich oft sehr gut und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zum Wohle 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der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Patientinnen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Patienten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7FEE9AF-F7C2-40CF-1AEA-DD126E0D702A}"/>
              </a:ext>
            </a:extLst>
          </p:cNvPr>
          <p:cNvSpPr txBox="1"/>
          <p:nvPr/>
        </p:nvSpPr>
        <p:spPr>
          <a:xfrm>
            <a:off x="792034" y="1806475"/>
            <a:ext cx="9936268" cy="830997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«Der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Ausschluss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der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Komplementärmedizin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aus der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Grundversicherung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wäre ein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Verstoss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gegen die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Bundesverfassung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den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Volkswillen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das </a:t>
            </a:r>
            <a:r>
              <a:rPr lang="de-CH" sz="24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KVG</a:t>
            </a:r>
            <a:r>
              <a:rPr lang="de-CH" sz="2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</a:p>
        </p:txBody>
      </p:sp>
      <p:pic>
        <p:nvPicPr>
          <p:cNvPr id="2050" name="Picture 2" descr="10 Jahre Ja zur Komplementärmedizin">
            <a:extLst>
              <a:ext uri="{FF2B5EF4-FFF2-40B4-BE49-F238E27FC236}">
                <a16:creationId xmlns:a16="http://schemas.microsoft.com/office/drawing/2014/main" id="{7377C755-2226-B933-7FED-FB859ED77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r="14704" b="5324"/>
          <a:stretch/>
        </p:blipFill>
        <p:spPr bwMode="auto">
          <a:xfrm>
            <a:off x="8715786" y="2736031"/>
            <a:ext cx="2014240" cy="190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139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D625B-548C-2BE7-1D94-F2000FB0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Wir engagieren uns 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694B58-3C26-99A4-55B3-69A37DAEC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10" y="1725045"/>
            <a:ext cx="9936268" cy="4107429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Artikel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in den </a:t>
            </a:r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eigenen Medien</a:t>
            </a:r>
          </a:p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Interviews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Publikums- und Verbandsmedien (u.a. «WIRKSTOFF»</a:t>
            </a:r>
          </a:p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Informationen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</a:t>
            </a:r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Vermittlung von Kontakten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mit Experten/-innen 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aus den Branchen und von den Universitäten</a:t>
            </a:r>
          </a:p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Parlamentarieranlass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in der Wintersession mit der</a:t>
            </a:r>
            <a:b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parlamentarischen Gruppe</a:t>
            </a:r>
          </a:p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eigene Vorstösse 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und Argumentarien</a:t>
            </a:r>
          </a:p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Koordination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der Arbeit </a:t>
            </a:r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mit anderen Verbänden </a:t>
            </a: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und Organisationen</a:t>
            </a:r>
          </a:p>
        </p:txBody>
      </p:sp>
    </p:spTree>
    <p:extLst>
      <p:ext uri="{BB962C8B-B14F-4D97-AF65-F5344CB8AC3E}">
        <p14:creationId xmlns:p14="http://schemas.microsoft.com/office/powerpoint/2010/main" val="1001243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D3783-8CAD-0FFB-B16E-967C3BC3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Dakomed</a:t>
            </a:r>
            <a:r>
              <a:rPr lang="de-CH" dirty="0"/>
              <a:t> braucht Verbündete und Ihre Unterstützung! – Eben: Gemeinsam!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AF4D11-E571-4E76-3EF9-84A41468F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Finanzielle Unterstützung ist unerlässlich!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2023 massiver Spendeneinbruch (- CHF 103’000)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Finanzierung der Medienstelle muss nachhaltig sichergestellt werden</a:t>
            </a:r>
          </a:p>
          <a:p>
            <a:r>
              <a:rPr lang="de-CH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Verteilung der Kommunikationsmittel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Newsletter-Adressen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Bulletin-Adressen</a:t>
            </a:r>
          </a:p>
          <a:p>
            <a:pPr lvl="1"/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Unterstützung der Verbände im</a:t>
            </a:r>
            <a:b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</a:br>
            <a:r>
              <a:rPr lang="de-CH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und um den </a:t>
            </a:r>
            <a:r>
              <a:rPr lang="de-CH" dirty="0" err="1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endParaRPr lang="de-CH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pic>
        <p:nvPicPr>
          <p:cNvPr id="4" name="Grafik 3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C0BE3559-D9F8-2F6B-1439-13657D05560E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96" y="3466805"/>
            <a:ext cx="5010708" cy="237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81BEA431-9144-5B0B-ADC6-ECD0D55F9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19" y="3627715"/>
            <a:ext cx="311011" cy="30627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9A54173-B44E-199C-04DC-32A7906D8CE2}"/>
              </a:ext>
            </a:extLst>
          </p:cNvPr>
          <p:cNvSpPr txBox="1"/>
          <p:nvPr/>
        </p:nvSpPr>
        <p:spPr>
          <a:xfrm rot="21154310">
            <a:off x="4034926" y="3646007"/>
            <a:ext cx="476765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i="1" dirty="0">
                <a:solidFill>
                  <a:srgbClr val="A0C74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Dank an den SDV, und Dank an die Drogerien !!</a:t>
            </a:r>
          </a:p>
        </p:txBody>
      </p:sp>
    </p:spTree>
    <p:extLst>
      <p:ext uri="{BB962C8B-B14F-4D97-AF65-F5344CB8AC3E}">
        <p14:creationId xmlns:p14="http://schemas.microsoft.com/office/powerpoint/2010/main" val="123081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reenshot, Schrift, Quittung enthält.&#10;&#10;Automatisch generierte Beschreibung">
            <a:extLst>
              <a:ext uri="{FF2B5EF4-FFF2-40B4-BE49-F238E27FC236}">
                <a16:creationId xmlns:a16="http://schemas.microsoft.com/office/drawing/2014/main" id="{71F0DA24-ECD1-36E0-FA44-CB7E2D17A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6"/>
          <a:stretch/>
        </p:blipFill>
        <p:spPr>
          <a:xfrm>
            <a:off x="719673" y="3816151"/>
            <a:ext cx="9419190" cy="241249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85833BB-E5B8-0384-7F5D-90626B3E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Bundesverfassung Art. 118a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41E6439-E50A-A968-81A5-494DC1D48917}"/>
              </a:ext>
            </a:extLst>
          </p:cNvPr>
          <p:cNvSpPr txBox="1"/>
          <p:nvPr/>
        </p:nvSpPr>
        <p:spPr>
          <a:xfrm>
            <a:off x="719673" y="1586439"/>
            <a:ext cx="10415052" cy="1938992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40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«Bund und Kantone sorgen im Rahmen</a:t>
            </a:r>
          </a:p>
          <a:p>
            <a:r>
              <a:rPr lang="de-CH" sz="40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ihrer Zuständigkeiten für die Berücksichtigung</a:t>
            </a:r>
          </a:p>
          <a:p>
            <a:r>
              <a:rPr lang="de-CH" sz="40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der Komplementärmedizin.»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1D7322-B9F2-30B9-68DD-A40066C15566}"/>
              </a:ext>
            </a:extLst>
          </p:cNvPr>
          <p:cNvSpPr txBox="1"/>
          <p:nvPr/>
        </p:nvSpPr>
        <p:spPr>
          <a:xfrm>
            <a:off x="719673" y="3816151"/>
            <a:ext cx="5317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rgbClr val="459DD7"/>
                </a:solidFill>
                <a:latin typeface="+mn-lt"/>
              </a:rPr>
              <a:t>Volksabstimmung vom 17. Mai 2009 mit sofortiger Inkraftsetzung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3BAB2E-8FEB-6AE6-14A9-C3C1DEADA56B}"/>
              </a:ext>
            </a:extLst>
          </p:cNvPr>
          <p:cNvSpPr txBox="1"/>
          <p:nvPr/>
        </p:nvSpPr>
        <p:spPr>
          <a:xfrm>
            <a:off x="7197725" y="5066709"/>
            <a:ext cx="27061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>
                <a:solidFill>
                  <a:srgbClr val="313131"/>
                </a:solidFill>
                <a:latin typeface="+mn-lt"/>
              </a:rPr>
              <a:t>zwischen 56.9% und 78.5% Ja-Stimmen</a:t>
            </a:r>
          </a:p>
        </p:txBody>
      </p:sp>
    </p:spTree>
    <p:extLst>
      <p:ext uri="{BB962C8B-B14F-4D97-AF65-F5344CB8AC3E}">
        <p14:creationId xmlns:p14="http://schemas.microsoft.com/office/powerpoint/2010/main" val="4274940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D87572-515C-F6D4-039A-252DC077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33" y="2614915"/>
            <a:ext cx="10348692" cy="1585297"/>
          </a:xfrm>
        </p:spPr>
        <p:txBody>
          <a:bodyPr/>
          <a:lstStyle/>
          <a:p>
            <a:r>
              <a:rPr lang="de-CH" dirty="0"/>
              <a:t>Vielen Dank für die Aufmerksamkeit und für Ihr Interesse!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1190FC-4A3D-A5FC-CB64-18DA1A882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Dachverband Komplementärmedizin</a:t>
            </a:r>
            <a:endParaRPr lang="de-CH" sz="2400" dirty="0">
              <a:solidFill>
                <a:schemeClr val="bg1"/>
              </a:solidFill>
            </a:endParaRPr>
          </a:p>
          <a:p>
            <a:r>
              <a:rPr lang="de-DE" sz="2400" dirty="0" err="1"/>
              <a:t>A</a:t>
            </a:r>
            <a:r>
              <a:rPr lang="de-DE" sz="2400" dirty="0" err="1">
                <a:solidFill>
                  <a:schemeClr val="bg1"/>
                </a:solidFill>
              </a:rPr>
              <a:t>mthausgasse</a:t>
            </a:r>
            <a:r>
              <a:rPr lang="de-DE" sz="2400" dirty="0">
                <a:solidFill>
                  <a:schemeClr val="bg1"/>
                </a:solidFill>
              </a:rPr>
              <a:t> 18</a:t>
            </a:r>
            <a:endParaRPr lang="de-CH" sz="2400" dirty="0">
              <a:solidFill>
                <a:schemeClr val="bg1"/>
              </a:solidFill>
            </a:endParaRPr>
          </a:p>
          <a:p>
            <a:r>
              <a:rPr lang="de-DE" sz="2400" dirty="0">
                <a:solidFill>
                  <a:schemeClr val="bg1"/>
                </a:solidFill>
              </a:rPr>
              <a:t>3011 Bern</a:t>
            </a:r>
          </a:p>
          <a:p>
            <a:endParaRPr lang="de-CH" sz="2400" dirty="0">
              <a:solidFill>
                <a:schemeClr val="bg1"/>
              </a:solidFill>
            </a:endParaRPr>
          </a:p>
          <a:p>
            <a:r>
              <a:rPr lang="de-CH" sz="2400" b="1" dirty="0" err="1">
                <a:solidFill>
                  <a:schemeClr val="bg1"/>
                </a:solidFill>
              </a:rPr>
              <a:t>www.dakomed.ch</a:t>
            </a:r>
            <a:endParaRPr lang="de-CH" sz="2400" b="1" dirty="0">
              <a:solidFill>
                <a:schemeClr val="bg1"/>
              </a:solidFill>
            </a:endParaRPr>
          </a:p>
          <a:p>
            <a:r>
              <a:rPr lang="de-CH" sz="2400" b="1" dirty="0" err="1">
                <a:solidFill>
                  <a:schemeClr val="bg1"/>
                </a:solidFill>
              </a:rPr>
              <a:t>info@dakomed.ch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2974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D316E3-89D9-CEBA-8618-3B53280F713D}"/>
              </a:ext>
            </a:extLst>
          </p:cNvPr>
          <p:cNvSpPr/>
          <p:nvPr/>
        </p:nvSpPr>
        <p:spPr>
          <a:xfrm>
            <a:off x="629800" y="1391224"/>
            <a:ext cx="10382924" cy="4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endParaRPr lang="de-CH" sz="170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Gemeinsame Organisation …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92110" y="1537897"/>
            <a:ext cx="9936268" cy="552558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3024" dirty="0">
                <a:solidFill>
                  <a:srgbClr val="FFFFFF"/>
                </a:solidFill>
              </a:rPr>
              <a:t>Gegründet am 30. Oktober 2009</a:t>
            </a:r>
          </a:p>
        </p:txBody>
      </p:sp>
      <p:pic>
        <p:nvPicPr>
          <p:cNvPr id="4" name="Grafik 3" descr="Ein Bild, das Text, Schrift, Symbol, Logo enthält.&#10;&#10;Automatisch generierte Beschreibung">
            <a:extLst>
              <a:ext uri="{FF2B5EF4-FFF2-40B4-BE49-F238E27FC236}">
                <a16:creationId xmlns:a16="http://schemas.microsoft.com/office/drawing/2014/main" id="{60A888F8-BD28-F549-70F0-743635BEC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4" y="2368528"/>
            <a:ext cx="4018208" cy="9625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704C9C8-1278-55D8-4CF4-7A985192F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44" y="2159967"/>
            <a:ext cx="2536014" cy="1379657"/>
          </a:xfrm>
          <a:prstGeom prst="rect">
            <a:avLst/>
          </a:prstGeom>
        </p:spPr>
      </p:pic>
      <p:sp>
        <p:nvSpPr>
          <p:cNvPr id="6" name="Richtungspfeil 5">
            <a:extLst>
              <a:ext uri="{FF2B5EF4-FFF2-40B4-BE49-F238E27FC236}">
                <a16:creationId xmlns:a16="http://schemas.microsoft.com/office/drawing/2014/main" id="{36B6ED7B-4515-F692-05E6-0B3C143DAB5F}"/>
              </a:ext>
            </a:extLst>
          </p:cNvPr>
          <p:cNvSpPr/>
          <p:nvPr/>
        </p:nvSpPr>
        <p:spPr>
          <a:xfrm>
            <a:off x="5535697" y="2445423"/>
            <a:ext cx="1925192" cy="808746"/>
          </a:xfrm>
          <a:prstGeom prst="homePlate">
            <a:avLst/>
          </a:prstGeom>
          <a:gradFill>
            <a:gsLst>
              <a:gs pos="100000">
                <a:srgbClr val="459DD7"/>
              </a:gs>
              <a:gs pos="3000">
                <a:srgbClr val="A0C747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b="1" dirty="0">
                <a:solidFill>
                  <a:schemeClr val="bg1"/>
                </a:solidFill>
              </a:rPr>
              <a:t>wird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7B8E3F-22A4-4AC8-04E7-1E1838347ED4}"/>
              </a:ext>
            </a:extLst>
          </p:cNvPr>
          <p:cNvSpPr txBox="1"/>
          <p:nvPr/>
        </p:nvSpPr>
        <p:spPr>
          <a:xfrm>
            <a:off x="792110" y="3657106"/>
            <a:ext cx="9936268" cy="2535309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Der </a:t>
            </a:r>
            <a:r>
              <a:rPr lang="de-CH" sz="2646" b="1" i="1" dirty="0" err="1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ist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aus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dem vormaligen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Forum für Ganzheitsmedizin 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(</a:t>
            </a:r>
            <a:r>
              <a:rPr lang="de-CH" sz="2646" b="1" i="1" dirty="0" err="1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ffg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) und dem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Abstimmungskomitee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«Ja zur Zukunft mit Komplementärmedizin»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hervorgegangen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</a:p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Gründungsmitglieder sind Ärzte- und Therapeutenorganisationen, Spitäler, Schulen, Gesundheitsorganisationen, der Schweizerische </a:t>
            </a:r>
            <a:r>
              <a:rPr lang="de-CH" sz="2646" b="1" i="1" dirty="0" err="1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Drogistenverband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der Heilmittel-Herstellerverband SVKH.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EA892899-8902-08F0-E71A-662D16EFB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45" y="427735"/>
            <a:ext cx="973208" cy="95838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5F4D71B-5139-8F72-1F66-57260E6EDAE2}"/>
              </a:ext>
            </a:extLst>
          </p:cNvPr>
          <p:cNvSpPr txBox="1"/>
          <p:nvPr/>
        </p:nvSpPr>
        <p:spPr>
          <a:xfrm>
            <a:off x="8064500" y="1008433"/>
            <a:ext cx="2552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ist Gründungsmitglied</a:t>
            </a:r>
            <a:endParaRPr lang="de-CH" b="1" i="1" dirty="0"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6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D316E3-89D9-CEBA-8618-3B53280F713D}"/>
              </a:ext>
            </a:extLst>
          </p:cNvPr>
          <p:cNvSpPr/>
          <p:nvPr/>
        </p:nvSpPr>
        <p:spPr>
          <a:xfrm>
            <a:off x="629800" y="1391224"/>
            <a:ext cx="10382924" cy="4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endParaRPr lang="de-CH" sz="170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Gemeinsamer Auftrag …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92110" y="1537897"/>
            <a:ext cx="9936268" cy="552558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3024" dirty="0">
                <a:solidFill>
                  <a:srgbClr val="FFFFFF"/>
                </a:solidFill>
              </a:rPr>
              <a:t>normative Ebene </a:t>
            </a:r>
            <a:r>
              <a:rPr lang="de-CH" sz="3024" dirty="0">
                <a:solidFill>
                  <a:srgbClr val="FFFFFF"/>
                </a:solidFill>
                <a:sym typeface="Wingdings"/>
              </a:rPr>
              <a:t> </a:t>
            </a:r>
            <a:r>
              <a:rPr lang="de-CH" sz="3024" dirty="0">
                <a:solidFill>
                  <a:srgbClr val="FFFFFF"/>
                </a:solidFill>
              </a:rPr>
              <a:t>Statuten, Mitgliederversammlung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4DF2CF4-DA58-0BFE-D4CF-6E7AF1111F7C}"/>
              </a:ext>
            </a:extLst>
          </p:cNvPr>
          <p:cNvSpPr txBox="1"/>
          <p:nvPr/>
        </p:nvSpPr>
        <p:spPr>
          <a:xfrm>
            <a:off x="792110" y="2263822"/>
            <a:ext cx="9936268" cy="2535309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2646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Statuten </a:t>
            </a:r>
            <a:r>
              <a:rPr lang="de-CH" sz="2646" i="1" dirty="0" err="1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r>
              <a:rPr lang="de-CH" sz="2646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Artikel 2 – Zweck:</a:t>
            </a:r>
          </a:p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endParaRPr lang="de-CH" sz="2646" i="1" dirty="0">
              <a:solidFill>
                <a:srgbClr val="313131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Der Dachverband setzt sich für die </a:t>
            </a:r>
            <a:r>
              <a:rPr lang="de-CH" sz="2646" b="1" i="1" u="sng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breite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Anerkennung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Berücksichtigung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und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Förderung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der Komplementärmedizin im Schweizerischen Gesundheitswesen gemäss Artikel 118a «Komplementärmedizin» der Bundesverfassung ein.</a:t>
            </a:r>
          </a:p>
        </p:txBody>
      </p:sp>
    </p:spTree>
    <p:extLst>
      <p:ext uri="{BB962C8B-B14F-4D97-AF65-F5344CB8AC3E}">
        <p14:creationId xmlns:p14="http://schemas.microsoft.com/office/powerpoint/2010/main" val="1997757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6E3F603-82F8-744E-DBB0-B55BA0735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5" y="69446"/>
            <a:ext cx="11376868" cy="6086879"/>
          </a:xfrm>
          <a:prstGeom prst="rect">
            <a:avLst/>
          </a:prstGeom>
        </p:spPr>
      </p:pic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C85175A2-A230-D0C5-0B50-62CE90226F6A}"/>
              </a:ext>
            </a:extLst>
          </p:cNvPr>
          <p:cNvSpPr txBox="1">
            <a:spLocks/>
          </p:cNvSpPr>
          <p:nvPr/>
        </p:nvSpPr>
        <p:spPr>
          <a:xfrm>
            <a:off x="6624340" y="719807"/>
            <a:ext cx="4680520" cy="2520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16004" indent="-216004" algn="l" defTabSz="864017" rtl="0" eaLnBrk="1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459DD7"/>
              </a:buClr>
              <a:buFont typeface="Symbol" pitchFamily="2" charset="2"/>
              <a:buChar char="-"/>
              <a:defRPr sz="2646" kern="120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48012" indent="-216004" algn="l" defTabSz="864017" rtl="0" eaLnBrk="1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778752"/>
              </a:buClr>
              <a:buFont typeface="Wingdings" pitchFamily="2" charset="2"/>
              <a:buChar char="§"/>
              <a:defRPr sz="2268" kern="120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0021" indent="-216004" algn="l" defTabSz="864017" rtl="0" eaLnBrk="1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684F72"/>
              </a:buClr>
              <a:buFont typeface="Arial" panose="020B0604020202020204" pitchFamily="34" charset="0"/>
              <a:buChar char="•"/>
              <a:defRPr sz="1890" kern="120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12029" indent="-216004" algn="l" defTabSz="864017" rtl="0" eaLnBrk="1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D69A48"/>
              </a:buClr>
              <a:buFont typeface="Arial" panose="020B0604020202020204" pitchFamily="34" charset="0"/>
              <a:buChar char="•"/>
              <a:defRPr sz="1701" kern="120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44037" indent="-216004" algn="l" defTabSz="864017" rtl="0" eaLnBrk="1" latinLnBrk="0" hangingPunct="1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313131"/>
              </a:buClr>
              <a:buFont typeface="Arial" panose="020B0604020202020204" pitchFamily="34" charset="0"/>
              <a:buChar char="•"/>
              <a:defRPr sz="1701" kern="1200">
                <a:solidFill>
                  <a:srgbClr val="3131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 fontAlgn="auto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Förderung der integrativen Medizin </a:t>
            </a:r>
            <a:r>
              <a:rPr lang="de-CH" sz="1400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(Zusammenarbeit von Schul- und Komplementärmedizin)</a:t>
            </a:r>
          </a:p>
          <a:p>
            <a:pPr indent="-228600" defTabSz="914400" fontAlgn="auto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Erhalt ärztlicher Richtungen der Komplementärmedizin </a:t>
            </a:r>
            <a:r>
              <a:rPr lang="de-CH" sz="1400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in der Grundversicherung und in den weiteren Sozial-versicherungen (SUVA, Militär- und Invalidenversicherung)</a:t>
            </a:r>
          </a:p>
          <a:p>
            <a:pPr indent="-228600" defTabSz="914400" fontAlgn="auto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Förderung</a:t>
            </a:r>
            <a:r>
              <a:rPr lang="de-CH" sz="1400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von </a:t>
            </a: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Lehre und Forschung</a:t>
            </a:r>
          </a:p>
          <a:p>
            <a:pPr indent="-228600" defTabSz="914400" fontAlgn="auto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Stärkung</a:t>
            </a:r>
            <a:r>
              <a:rPr lang="de-CH" sz="1400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der </a:t>
            </a: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Berufe</a:t>
            </a:r>
            <a:r>
              <a:rPr lang="de-CH" sz="1400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der </a:t>
            </a: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eidg. dipl. Naturheilpraktikerinnen</a:t>
            </a:r>
            <a:r>
              <a:rPr lang="de-CH" sz="1400" b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sz="1400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und </a:t>
            </a: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eidg. dipl. </a:t>
            </a:r>
            <a:r>
              <a:rPr lang="de-CH" sz="1400" b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KomplementärTherapeuten</a:t>
            </a:r>
            <a:endParaRPr lang="de-CH" sz="1400" b="1" dirty="0">
              <a:solidFill>
                <a:srgbClr val="459DD7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  <a:p>
            <a:pPr indent="-228600" defTabSz="914400" fontAlgn="auto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Verankerung</a:t>
            </a:r>
            <a:r>
              <a:rPr lang="de-CH" sz="1400" b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in</a:t>
            </a:r>
            <a:r>
              <a:rPr lang="de-CH" sz="1400" b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de-CH" sz="1400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weiteren </a:t>
            </a: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Gesundheitsberufen</a:t>
            </a:r>
            <a:r>
              <a:rPr lang="de-CH" sz="1400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(z.B. Pflege)</a:t>
            </a:r>
          </a:p>
          <a:p>
            <a:pPr indent="-228600" defTabSz="914400" fontAlgn="auto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Sicherstellung</a:t>
            </a:r>
            <a:r>
              <a:rPr lang="de-CH" sz="1400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der </a:t>
            </a:r>
            <a:r>
              <a:rPr lang="de-CH" sz="1400" b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Therapie- und Heilmittelvielfalt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7825CEB-5138-9E9E-468A-0DA4CBEAC09A}"/>
              </a:ext>
            </a:extLst>
          </p:cNvPr>
          <p:cNvSpPr txBox="1">
            <a:spLocks/>
          </p:cNvSpPr>
          <p:nvPr/>
        </p:nvSpPr>
        <p:spPr>
          <a:xfrm>
            <a:off x="5544563" y="174240"/>
            <a:ext cx="5760297" cy="518813"/>
          </a:xfrm>
          <a:prstGeom prst="rect">
            <a:avLst/>
          </a:prstGeom>
        </p:spPr>
        <p:txBody>
          <a:bodyPr/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2" b="1" kern="1200">
                <a:solidFill>
                  <a:srgbClr val="459DD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CH" dirty="0"/>
              <a:t>Gemeinsame Perspektiven</a:t>
            </a: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60CCEF5D-F313-45BC-E196-A7A5FA20E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03" y="719807"/>
            <a:ext cx="311011" cy="306274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38D063E9-70E3-DE63-A926-567062EBF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02" y="1844898"/>
            <a:ext cx="311011" cy="306274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C1D1AAFE-1D9B-07F2-3CA8-9B5B47C16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02" y="2880047"/>
            <a:ext cx="311011" cy="3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64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ED316E3-89D9-CEBA-8618-3B53280F713D}"/>
              </a:ext>
            </a:extLst>
          </p:cNvPr>
          <p:cNvSpPr/>
          <p:nvPr/>
        </p:nvSpPr>
        <p:spPr>
          <a:xfrm>
            <a:off x="629800" y="1391224"/>
            <a:ext cx="10382924" cy="439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 fontAlgn="auto">
              <a:spcBef>
                <a:spcPts val="0"/>
              </a:spcBef>
              <a:spcAft>
                <a:spcPts val="0"/>
              </a:spcAft>
            </a:pPr>
            <a:endParaRPr lang="de-CH" sz="170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Gemeinsam in der Schweiz …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92110" y="1537897"/>
            <a:ext cx="9936268" cy="552558"/>
          </a:xfrm>
          <a:prstGeom prst="rect">
            <a:avLst/>
          </a:prstGeom>
          <a:solidFill>
            <a:srgbClr val="459D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de-DE"/>
            </a:defPPr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3024" dirty="0">
                <a:solidFill>
                  <a:srgbClr val="FFFFFF"/>
                </a:solidFill>
              </a:rPr>
              <a:t>… einsam in Europa 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7B8E3F-22A4-4AC8-04E7-1E1838347ED4}"/>
              </a:ext>
            </a:extLst>
          </p:cNvPr>
          <p:cNvSpPr txBox="1"/>
          <p:nvPr/>
        </p:nvSpPr>
        <p:spPr>
          <a:xfrm>
            <a:off x="792110" y="2447999"/>
            <a:ext cx="9936268" cy="2128147"/>
          </a:xfrm>
          <a:prstGeom prst="rect">
            <a:avLst/>
          </a:prstGeom>
          <a:solidFill>
            <a:schemeClr val="bg1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64017" fontAlgn="auto">
              <a:spcBef>
                <a:spcPts val="0"/>
              </a:spcBef>
              <a:spcAft>
                <a:spcPts val="0"/>
              </a:spcAft>
            </a:pP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Die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gute Vernetzung 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und die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breite Abstützung 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sind für die Erreichung der Zielsetzungen und für den interdisziplinären Austausch der unterschiedlichen Stakeholder der Komplementärmedizin von zentraler Bedeutung. Sie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schaffen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eine </a:t>
            </a:r>
            <a:r>
              <a:rPr lang="de-CH" sz="2646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europaweit einzigartige Plattform der Komplementärmedizin</a:t>
            </a:r>
            <a:r>
              <a:rPr lang="de-CH" sz="2646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8118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4F445-0FE4-F254-6CD6-E5A9F81EE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76" y="5134771"/>
            <a:ext cx="9936421" cy="1252534"/>
          </a:xfrm>
        </p:spPr>
        <p:txBody>
          <a:bodyPr/>
          <a:lstStyle/>
          <a:p>
            <a:r>
              <a:rPr lang="de-CH" dirty="0"/>
              <a:t>Wie bleiben Perspektiven gemeinsam?</a:t>
            </a:r>
          </a:p>
        </p:txBody>
      </p:sp>
      <p:pic>
        <p:nvPicPr>
          <p:cNvPr id="3" name="Picture 2" descr="So entstehen Eisberge - Kleine Kinderzeitung">
            <a:extLst>
              <a:ext uri="{FF2B5EF4-FFF2-40B4-BE49-F238E27FC236}">
                <a16:creationId xmlns:a16="http://schemas.microsoft.com/office/drawing/2014/main" id="{C059E3BF-4EFF-9E18-503C-F8A76249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3" r="-1" b="17196"/>
          <a:stretch/>
        </p:blipFill>
        <p:spPr bwMode="auto">
          <a:xfrm>
            <a:off x="22" y="0"/>
            <a:ext cx="11520466" cy="5562218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DB9A7D26-B850-0D17-3B22-7B6FA2D44C4A}"/>
              </a:ext>
            </a:extLst>
          </p:cNvPr>
          <p:cNvSpPr/>
          <p:nvPr/>
        </p:nvSpPr>
        <p:spPr>
          <a:xfrm>
            <a:off x="6096000" y="215751"/>
            <a:ext cx="5038725" cy="165618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z="1800" b="1" i="1" dirty="0" err="1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setzt sich für die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Kernforderungen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ein und agiert auf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nationaler Ebene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 Er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unterstützt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die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Regional- und Mitgliederverbände 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mit Kommunikation und Know-how.</a:t>
            </a:r>
            <a:endParaRPr lang="de-CH" dirty="0">
              <a:solidFill>
                <a:srgbClr val="459DD7"/>
              </a:solidFill>
            </a:endParaRPr>
          </a:p>
        </p:txBody>
      </p:sp>
      <p:pic>
        <p:nvPicPr>
          <p:cNvPr id="6" name="Grafik 5" descr="Ein Bild, das Grafiken, Grafikdesign, Schrift, Design enthält.&#10;&#10;Automatisch generierte Beschreibung">
            <a:extLst>
              <a:ext uri="{FF2B5EF4-FFF2-40B4-BE49-F238E27FC236}">
                <a16:creationId xmlns:a16="http://schemas.microsoft.com/office/drawing/2014/main" id="{8DC084D5-CAF4-1FAA-BBDE-2F260A23D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436" y="1156079"/>
            <a:ext cx="1025695" cy="559259"/>
          </a:xfrm>
          <a:prstGeom prst="rect">
            <a:avLst/>
          </a:prstGeom>
        </p:spPr>
      </p:pic>
      <p:pic>
        <p:nvPicPr>
          <p:cNvPr id="5122" name="Picture 2" descr="Flagge der Schweiz Icon - Country flags">
            <a:extLst>
              <a:ext uri="{FF2B5EF4-FFF2-40B4-BE49-F238E27FC236}">
                <a16:creationId xmlns:a16="http://schemas.microsoft.com/office/drawing/2014/main" id="{D50C4C15-4987-75CA-90C5-019BAD894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24" y="921983"/>
            <a:ext cx="517904" cy="5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1A5411C7-97A6-1F61-D96A-3D84932769FF}"/>
              </a:ext>
            </a:extLst>
          </p:cNvPr>
          <p:cNvSpPr/>
          <p:nvPr/>
        </p:nvSpPr>
        <p:spPr>
          <a:xfrm>
            <a:off x="6096000" y="2830073"/>
            <a:ext cx="5038725" cy="1540566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Regional- und Mitgliederverbände 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setzen sich für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berufs- und methodenspezifische </a:t>
            </a:r>
            <a:r>
              <a:rPr lang="de-CH" sz="1800" b="1" i="1" dirty="0">
                <a:solidFill>
                  <a:schemeClr val="tx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und/oder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regionale Anliegen 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ein und </a:t>
            </a:r>
            <a:r>
              <a:rPr lang="de-CH" sz="1800" b="1" i="1" dirty="0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unterstützen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den </a:t>
            </a:r>
            <a:r>
              <a:rPr lang="de-CH" sz="1800" b="1" i="1" dirty="0" err="1">
                <a:solidFill>
                  <a:srgbClr val="459DD7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Dakomed</a:t>
            </a:r>
            <a:r>
              <a:rPr lang="de-CH" sz="1800" b="1" i="1" dirty="0">
                <a:solidFill>
                  <a:srgbClr val="313131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mit Experten, Know-how, Netzwerk, Ressourcen, etc.</a:t>
            </a:r>
            <a:endParaRPr lang="de-CH" dirty="0">
              <a:solidFill>
                <a:srgbClr val="459DD7"/>
              </a:solidFill>
            </a:endParaRPr>
          </a:p>
        </p:txBody>
      </p:sp>
      <p:sp>
        <p:nvSpPr>
          <p:cNvPr id="8" name="Pfeil nach oben und unten 7">
            <a:extLst>
              <a:ext uri="{FF2B5EF4-FFF2-40B4-BE49-F238E27FC236}">
                <a16:creationId xmlns:a16="http://schemas.microsoft.com/office/drawing/2014/main" id="{1DAEB084-4374-9236-6533-649CBD64BCE6}"/>
              </a:ext>
            </a:extLst>
          </p:cNvPr>
          <p:cNvSpPr/>
          <p:nvPr/>
        </p:nvSpPr>
        <p:spPr>
          <a:xfrm>
            <a:off x="8219318" y="1574002"/>
            <a:ext cx="792088" cy="1359998"/>
          </a:xfrm>
          <a:prstGeom prst="upDownArrow">
            <a:avLst/>
          </a:prstGeom>
          <a:solidFill>
            <a:srgbClr val="A0C747"/>
          </a:solidFill>
          <a:ln>
            <a:solidFill>
              <a:srgbClr val="A0C7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CH" sz="1400" b="1" i="1" dirty="0"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Gemeinsam</a:t>
            </a:r>
          </a:p>
        </p:txBody>
      </p:sp>
    </p:spTree>
    <p:extLst>
      <p:ext uri="{BB962C8B-B14F-4D97-AF65-F5344CB8AC3E}">
        <p14:creationId xmlns:p14="http://schemas.microsoft.com/office/powerpoint/2010/main" val="1912540177"/>
      </p:ext>
    </p:extLst>
  </p:cSld>
  <p:clrMapOvr>
    <a:masterClrMapping/>
  </p:clrMapOvr>
</p:sld>
</file>

<file path=ppt/theme/theme1.xml><?xml version="1.0" encoding="utf-8"?>
<a:theme xmlns:a="http://schemas.openxmlformats.org/drawingml/2006/main" name="Dakomed_PPT_Vorlage">
  <a:themeElements>
    <a:clrScheme name="Dachverband Komplementärmedizin">
      <a:dk1>
        <a:srgbClr val="585857"/>
      </a:dk1>
      <a:lt1>
        <a:sysClr val="window" lastClr="FFFFFF"/>
      </a:lt1>
      <a:dk2>
        <a:srgbClr val="679BD4"/>
      </a:dk2>
      <a:lt2>
        <a:srgbClr val="FFFFFF"/>
      </a:lt2>
      <a:accent1>
        <a:srgbClr val="679BD4"/>
      </a:accent1>
      <a:accent2>
        <a:srgbClr val="67C653"/>
      </a:accent2>
      <a:accent3>
        <a:srgbClr val="585857"/>
      </a:accent3>
      <a:accent4>
        <a:srgbClr val="000000"/>
      </a:accent4>
      <a:accent5>
        <a:srgbClr val="FFFFFF"/>
      </a:accent5>
      <a:accent6>
        <a:srgbClr val="000000"/>
      </a:accent6>
      <a:hlink>
        <a:srgbClr val="585857"/>
      </a:hlink>
      <a:folHlink>
        <a:srgbClr val="585857"/>
      </a:folHlink>
    </a:clrScheme>
    <a:fontScheme name="Dachverband Komplementärmediz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16000" indent="-216000">
          <a:lnSpc>
            <a:spcPts val="2200"/>
          </a:lnSpc>
          <a:buFont typeface="Arial" pitchFamily="34" charset="0"/>
          <a:buChar char="–"/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Dakomed">
      <a:dk1>
        <a:srgbClr val="303030"/>
      </a:dk1>
      <a:lt1>
        <a:srgbClr val="FFFFFF"/>
      </a:lt1>
      <a:dk2>
        <a:srgbClr val="459DD7"/>
      </a:dk2>
      <a:lt2>
        <a:srgbClr val="F9F6F5"/>
      </a:lt2>
      <a:accent1>
        <a:srgbClr val="459DD7"/>
      </a:accent1>
      <a:accent2>
        <a:srgbClr val="567D96"/>
      </a:accent2>
      <a:accent3>
        <a:srgbClr val="D69A45"/>
      </a:accent3>
      <a:accent4>
        <a:srgbClr val="778751"/>
      </a:accent4>
      <a:accent5>
        <a:srgbClr val="A0C747"/>
      </a:accent5>
      <a:accent6>
        <a:srgbClr val="684F71"/>
      </a:accent6>
      <a:hlink>
        <a:srgbClr val="567D96"/>
      </a:hlink>
      <a:folHlink>
        <a:srgbClr val="684F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B0A7ECCB-00D9-1F46-99D6-21F96F8FB5CC}" vid="{5A27CD8B-0CA2-B144-B62F-00B15934F9FA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Dakomed_PPT_Vorlage</Template>
  <TotalTime>0</TotalTime>
  <Words>1794</Words>
  <Application>Microsoft Macintosh PowerPoint</Application>
  <PresentationFormat>Benutzerdefiniert</PresentationFormat>
  <Paragraphs>288</Paragraphs>
  <Slides>40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40</vt:i4>
      </vt:variant>
    </vt:vector>
  </HeadingPairs>
  <TitlesOfParts>
    <vt:vector size="46" baseType="lpstr">
      <vt:lpstr>Arial</vt:lpstr>
      <vt:lpstr>Symbol</vt:lpstr>
      <vt:lpstr>Tinos</vt:lpstr>
      <vt:lpstr>Wingdings</vt:lpstr>
      <vt:lpstr>Dakomed_PPT_Vorlage</vt:lpstr>
      <vt:lpstr>Office</vt:lpstr>
      <vt:lpstr>Der Dachverband für Komplementärmedizin</vt:lpstr>
      <vt:lpstr>Gemeinsam für die Komplementärmedizin …</vt:lpstr>
      <vt:lpstr>PowerPoint-Präsentation</vt:lpstr>
      <vt:lpstr>Bundesverfassung Art. 118a</vt:lpstr>
      <vt:lpstr>Gemeinsame Organisation …</vt:lpstr>
      <vt:lpstr>Gemeinsamer Auftrag …</vt:lpstr>
      <vt:lpstr>PowerPoint-Präsentation</vt:lpstr>
      <vt:lpstr>Gemeinsam in der Schweiz …</vt:lpstr>
      <vt:lpstr>Wie bleiben Perspektiven gemeinsam?</vt:lpstr>
      <vt:lpstr>Wie bleiben Perspektiven gemeinsam?</vt:lpstr>
      <vt:lpstr>Strategie, Organisation und Mittel</vt:lpstr>
      <vt:lpstr>Die Strategie …</vt:lpstr>
      <vt:lpstr>PowerPoint-Präsentation</vt:lpstr>
      <vt:lpstr>Die Umsetzung …</vt:lpstr>
      <vt:lpstr>Die Mitglieder …</vt:lpstr>
      <vt:lpstr>Die Gönner …</vt:lpstr>
      <vt:lpstr>Regionale Verankerung …</vt:lpstr>
      <vt:lpstr>Dakomed – unsere finanziellen Mittel</vt:lpstr>
      <vt:lpstr>Was haben wir bis dato erreicht?</vt:lpstr>
      <vt:lpstr>Art. 118a: Auswirkungen …</vt:lpstr>
      <vt:lpstr>Art. 118a: Auswirkungen …</vt:lpstr>
      <vt:lpstr>Kommunikation und Medien</vt:lpstr>
      <vt:lpstr>Gemeinsame Meinungen schaffen …</vt:lpstr>
      <vt:lpstr>Medienstelle Komplementärmedizin</vt:lpstr>
      <vt:lpstr>Medienstelle</vt:lpstr>
      <vt:lpstr>Kommunikations- und Fundraisingmittel</vt:lpstr>
      <vt:lpstr>Parlamentarische Arbeit und Lobbying</vt:lpstr>
      <vt:lpstr>Politik und Behörden im Fokus</vt:lpstr>
      <vt:lpstr>PowerPoint-Präsentation</vt:lpstr>
      <vt:lpstr>Politische Herausforderungen? Ja, etliche …?</vt:lpstr>
      <vt:lpstr>Umstrittenheitsabklärung Homöopathie</vt:lpstr>
      <vt:lpstr>Komplementärmedizin: Wahlmöglichkeit im KVG</vt:lpstr>
      <vt:lpstr>OKP: Erstattung von Homöopathie streichen</vt:lpstr>
      <vt:lpstr>OKP: Lockerung des Vertragszwangs</vt:lpstr>
      <vt:lpstr>Argumente …</vt:lpstr>
      <vt:lpstr>Argumente …</vt:lpstr>
      <vt:lpstr>Argumente …</vt:lpstr>
      <vt:lpstr>Wir engagieren uns …</vt:lpstr>
      <vt:lpstr>Dakomed braucht Verbündete und Ihre Unterstützung! – Eben: Gemeinsam!</vt:lpstr>
      <vt:lpstr>Vielen Dank für die Aufmerksamkeit und für Ihr Interesse!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Dachverband Komplementärmedizin</dc:title>
  <dc:creator>Walter Stüdeli</dc:creator>
  <cp:lastModifiedBy>Laurence Fischer</cp:lastModifiedBy>
  <cp:revision>684</cp:revision>
  <cp:lastPrinted>2023-05-15T07:20:12Z</cp:lastPrinted>
  <dcterms:created xsi:type="dcterms:W3CDTF">2013-07-16T06:30:33Z</dcterms:created>
  <dcterms:modified xsi:type="dcterms:W3CDTF">2024-11-13T13:53:45Z</dcterms:modified>
</cp:coreProperties>
</file>